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20" r:id="rId3"/>
    <p:sldId id="294" r:id="rId4"/>
    <p:sldId id="303" r:id="rId5"/>
    <p:sldId id="326" r:id="rId6"/>
    <p:sldId id="295" r:id="rId7"/>
    <p:sldId id="296" r:id="rId8"/>
    <p:sldId id="325" r:id="rId9"/>
    <p:sldId id="297" r:id="rId10"/>
    <p:sldId id="316" r:id="rId11"/>
    <p:sldId id="314" r:id="rId12"/>
    <p:sldId id="329" r:id="rId13"/>
    <p:sldId id="327" r:id="rId14"/>
    <p:sldId id="315" r:id="rId15"/>
    <p:sldId id="304" r:id="rId16"/>
    <p:sldId id="299" r:id="rId17"/>
    <p:sldId id="300" r:id="rId18"/>
    <p:sldId id="302" r:id="rId19"/>
    <p:sldId id="305" r:id="rId20"/>
    <p:sldId id="298" r:id="rId21"/>
    <p:sldId id="324" r:id="rId22"/>
    <p:sldId id="301" r:id="rId23"/>
    <p:sldId id="317" r:id="rId24"/>
    <p:sldId id="318" r:id="rId25"/>
    <p:sldId id="319" r:id="rId26"/>
    <p:sldId id="321" r:id="rId27"/>
    <p:sldId id="328" r:id="rId28"/>
    <p:sldId id="307" r:id="rId29"/>
    <p:sldId id="308" r:id="rId30"/>
    <p:sldId id="309" r:id="rId31"/>
    <p:sldId id="311" r:id="rId32"/>
    <p:sldId id="312" r:id="rId33"/>
    <p:sldId id="272" r:id="rId34"/>
    <p:sldId id="285" r:id="rId35"/>
    <p:sldId id="281" r:id="rId36"/>
    <p:sldId id="275" r:id="rId37"/>
    <p:sldId id="322" r:id="rId38"/>
    <p:sldId id="306" r:id="rId39"/>
    <p:sldId id="323" r:id="rId40"/>
    <p:sldId id="282" r:id="rId41"/>
    <p:sldId id="287" r:id="rId42"/>
    <p:sldId id="293" r:id="rId43"/>
    <p:sldId id="330" r:id="rId44"/>
    <p:sldId id="331" r:id="rId45"/>
    <p:sldId id="292" r:id="rId46"/>
    <p:sldId id="290" r:id="rId47"/>
    <p:sldId id="289" r:id="rId48"/>
    <p:sldId id="288" r:id="rId49"/>
    <p:sldId id="291" r:id="rId50"/>
    <p:sldId id="313" r:id="rId51"/>
    <p:sldId id="260" r:id="rId5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3165" autoAdjust="0"/>
  </p:normalViewPr>
  <p:slideViewPr>
    <p:cSldViewPr>
      <p:cViewPr varScale="1">
        <p:scale>
          <a:sx n="91" d="100"/>
          <a:sy n="91" d="100"/>
        </p:scale>
        <p:origin x="71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3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Data</a:t>
            </a:r>
            <a:r>
              <a:rPr lang="en-US" altLang="zh-CN" baseline="0" dirty="0" smtClean="0"/>
              <a:t> Space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329481711471812"/>
          <c:y val="0.29062854277491934"/>
          <c:w val="0.87208780371921368"/>
          <c:h val="0.53536634109473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MySQL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Space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MyRocks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Space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MySQL Comp.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Space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MyRocks Comp.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Data Space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73504"/>
        <c:axId val="207374064"/>
      </c:barChart>
      <c:catAx>
        <c:axId val="207373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374064"/>
        <c:crosses val="autoZero"/>
        <c:auto val="1"/>
        <c:lblAlgn val="ctr"/>
        <c:lblOffset val="100"/>
        <c:noMultiLvlLbl val="0"/>
      </c:catAx>
      <c:valAx>
        <c:axId val="20737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3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14219418140837"/>
          <c:y val="0.89172117089619474"/>
          <c:w val="0.37285780581859163"/>
          <c:h val="9.4434754803639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Insert</a:t>
            </a:r>
            <a:r>
              <a:rPr lang="en-US" altLang="zh-CN" baseline="0" dirty="0" smtClean="0"/>
              <a:t>ion Time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329481711471812"/>
          <c:y val="0.29062854277491934"/>
          <c:w val="0.87208780371921368"/>
          <c:h val="0.53536634109473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MySQL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Insert Time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MyRocks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Insert Time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376864"/>
        <c:axId val="207377424"/>
      </c:barChart>
      <c:catAx>
        <c:axId val="207376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377424"/>
        <c:crosses val="autoZero"/>
        <c:auto val="1"/>
        <c:lblAlgn val="ctr"/>
        <c:lblOffset val="100"/>
        <c:noMultiLvlLbl val="0"/>
      </c:catAx>
      <c:valAx>
        <c:axId val="20737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737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714219418140837"/>
          <c:y val="0.89172117089619474"/>
          <c:w val="0.36549248827847325"/>
          <c:h val="9.4434754803639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8E395-5B39-49C6-9E42-6E61D338186D}" type="datetimeFigureOut">
              <a:rPr lang="zh-CN" altLang="en-US" smtClean="0"/>
              <a:pPr/>
              <a:t>2018/3/12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F5274-F4FF-44CE-AB7C-BB0E9BB51B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408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047C7-5719-499B-863C-38F90E72BFFD}" type="datetimeFigureOut">
              <a:rPr lang="zh-CN" altLang="en-US" smtClean="0"/>
              <a:pPr/>
              <a:t>2018/3/12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1F17C-E28F-495F-ADC7-F58DBF2FF3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03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1F17C-E28F-495F-ADC7-F58DBF2FF38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73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1F17C-E28F-495F-ADC7-F58DBF2FF38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1F17C-E28F-495F-ADC7-F58DBF2FF38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179512" y="3363838"/>
            <a:ext cx="8856984" cy="569218"/>
          </a:xfrm>
        </p:spPr>
        <p:txBody>
          <a:bodyPr>
            <a:noAutofit/>
          </a:bodyPr>
          <a:lstStyle>
            <a:lvl1pPr algn="l">
              <a:defRPr sz="3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示意主标题文字（</a:t>
            </a:r>
            <a:r>
              <a:rPr lang="en-US" altLang="zh-CN" dirty="0" smtClean="0"/>
              <a:t>38</a:t>
            </a:r>
            <a:r>
              <a:rPr lang="zh-CN" altLang="en-US" dirty="0" smtClean="0"/>
              <a:t>号粗字）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79512" y="4155926"/>
            <a:ext cx="8712968" cy="50522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示意副标题文字（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号细字）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528" y="205979"/>
            <a:ext cx="8424936" cy="493563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内页标题微软雅黑</a:t>
            </a:r>
            <a:r>
              <a:rPr lang="en-US" altLang="zh-CN" dirty="0" smtClean="0"/>
              <a:t>28</a:t>
            </a:r>
            <a:r>
              <a:rPr lang="zh-CN" altLang="en-US" dirty="0" smtClean="0"/>
              <a:t>号字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51520" y="915566"/>
            <a:ext cx="8568952" cy="3672408"/>
          </a:xfrm>
        </p:spPr>
        <p:txBody>
          <a:bodyPr>
            <a:normAutofit/>
          </a:bodyPr>
          <a:lstStyle>
            <a:lvl1pPr marL="182563" indent="-182563">
              <a:buSzPct val="100000"/>
              <a:buFont typeface="Arial" panose="020B0604020202020204" pitchFamily="34" charset="0"/>
              <a:buChar char="•"/>
              <a:def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正文</a:t>
            </a:r>
            <a:r>
              <a:rPr lang="en-US" altLang="zh-CN" dirty="0" smtClean="0"/>
              <a:t>-</a:t>
            </a:r>
            <a:r>
              <a:rPr lang="zh-CN" altLang="en-US" dirty="0" smtClean="0"/>
              <a:t>微软雅黑</a:t>
            </a:r>
            <a:r>
              <a:rPr lang="en-US" altLang="zh-CN" dirty="0" smtClean="0"/>
              <a:t>24</a:t>
            </a:r>
            <a:r>
              <a:rPr lang="zh-CN" altLang="en-US" dirty="0" smtClean="0"/>
              <a:t>号字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upeng\Desktop\150921_爱奇艺_品牌_PPT模板-0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48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3074" name="Picture 2" descr="C:\Users\xupeng\Desktop\150921_爱奇艺_品牌_PPT模板-08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9144000" cy="514483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ars/bLS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ars/bLS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ears/bLS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7504" y="3291830"/>
            <a:ext cx="8928992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MyRocksDB for MySQL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07504" y="4083918"/>
            <a:ext cx="8712968" cy="505222"/>
          </a:xfrm>
        </p:spPr>
        <p:txBody>
          <a:bodyPr/>
          <a:lstStyle/>
          <a:p>
            <a:r>
              <a:rPr lang="en-US" altLang="zh-CN" dirty="0" smtClean="0"/>
              <a:t>An Introduction to MyRocks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987574"/>
            <a:ext cx="104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LSM Tree</a:t>
            </a:r>
            <a:endParaRPr lang="en-US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239088" y="2643758"/>
          <a:ext cx="2880437" cy="1737360"/>
        </p:xfrm>
        <a:graphic>
          <a:graphicData uri="http://schemas.openxmlformats.org/drawingml/2006/table">
            <a:tbl>
              <a:tblPr/>
              <a:tblGrid>
                <a:gridCol w="886799"/>
                <a:gridCol w="230021"/>
                <a:gridCol w="766736"/>
                <a:gridCol w="996881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</a:rPr>
                        <a:t>Avg.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Worst Case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Insert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Find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Delete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5687" y="4807565"/>
            <a:ext cx="5744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3"/>
              </a:rPr>
              <a:t>https://github.com/sears/bLSM</a:t>
            </a:r>
            <a:r>
              <a:rPr lang="zh-CN" altLang="en-US" dirty="0" smtClean="0">
                <a:hlinkClick r:id="rId3"/>
              </a:rPr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LSM incorporates B+ tree.</a:t>
            </a:r>
            <a:endParaRPr lang="zh-CN" altLang="en-US" dirty="0"/>
          </a:p>
        </p:txBody>
      </p:sp>
      <p:pic>
        <p:nvPicPr>
          <p:cNvPr id="19458" name="Picture 2" descr="http://images.cnitblog.com/blog/401489/201301/12214204-eefdfc7427e04ce98ae2c47882c47856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7" y="917610"/>
            <a:ext cx="6960559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1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RocksDB</a:t>
            </a:r>
            <a:endParaRPr lang="zh-CN" altLang="en-US" dirty="0"/>
          </a:p>
        </p:txBody>
      </p:sp>
      <p:pic>
        <p:nvPicPr>
          <p:cNvPr id="12290" name="Picture 2" descr="RocksDB Architecture&#10;Write Request&#10;Memory&#10;Switch Switch&#10;Persistent Storage&#10;Flush&#10;Active MemTable&#10;MemTable&#10;MemTable&#10;WAL&#10;WAL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0107"/>
            <a:ext cx="6789429" cy="424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RocksDB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SST file internal format-</a:t>
            </a:r>
            <a:r>
              <a:rPr lang="en-US" altLang="zh-CN" dirty="0" err="1" smtClean="0"/>
              <a:t>BlockBasedTable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563638"/>
            <a:ext cx="665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RocksDB</a:t>
            </a:r>
            <a:endParaRPr lang="zh-CN" altLang="en-US" dirty="0"/>
          </a:p>
        </p:txBody>
      </p:sp>
      <p:pic>
        <p:nvPicPr>
          <p:cNvPr id="1026" name="Picture 2" descr="Read Path&#10;Read Request&#10;Memory Persistent Storage&#10;Active MemTable&#10;Bloom Filter&#10;MemTableMemTable&#10;Bloom Filter&#10;WAL&#10;WAL&#10;WAL&#10;Fi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566"/>
            <a:ext cx="6912768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5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5536" y="987574"/>
            <a:ext cx="104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LSM Tree</a:t>
            </a:r>
            <a:endParaRPr lang="en-US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239088" y="2643758"/>
          <a:ext cx="2880437" cy="1737360"/>
        </p:xfrm>
        <a:graphic>
          <a:graphicData uri="http://schemas.openxmlformats.org/drawingml/2006/table">
            <a:tbl>
              <a:tblPr/>
              <a:tblGrid>
                <a:gridCol w="886799"/>
                <a:gridCol w="230021"/>
                <a:gridCol w="766736"/>
                <a:gridCol w="996881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</a:rPr>
                        <a:t>Avg.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Worst Case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Insert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Find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Delete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5687" y="4807565"/>
            <a:ext cx="5744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3"/>
              </a:rPr>
              <a:t>https://github.com/sears/bLSM</a:t>
            </a:r>
            <a:r>
              <a:rPr lang="zh-CN" altLang="en-US" dirty="0" smtClean="0">
                <a:hlinkClick r:id="rId3"/>
              </a:rPr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LSM incorporates B+ tree.</a:t>
            </a:r>
            <a:endParaRPr lang="zh-CN" altLang="en-US" dirty="0"/>
          </a:p>
        </p:txBody>
      </p:sp>
      <p:pic>
        <p:nvPicPr>
          <p:cNvPr id="18434" name="Picture 2" descr="How LSM works&#10;INSERT INTO message (user_id) VALUES (31);&#10;INSERT INTO message (user_id) VALUES (99999);&#10;INSERT INTO message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7610"/>
            <a:ext cx="5875019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12035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/>
              <a:t>MyRocks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Append Only.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Changes to WAL, and merges to SST</a:t>
            </a:r>
          </a:p>
        </p:txBody>
      </p:sp>
      <p:pic>
        <p:nvPicPr>
          <p:cNvPr id="7170" name="Picture 2" descr="Write amplification in Rocks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3598"/>
            <a:ext cx="1584176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43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pic>
        <p:nvPicPr>
          <p:cNvPr id="3074" name="Picture 2" descr="Compression in MyRock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1590"/>
            <a:ext cx="6779811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Prefix Key encoding</a:t>
            </a:r>
          </a:p>
          <a:p>
            <a:pPr lvl="1"/>
            <a:r>
              <a:rPr lang="en-US" altLang="zh-CN" dirty="0"/>
              <a:t>multi-column indexes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storing NOT duplicate prefix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Picture 2" descr="Prefix key enco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15566"/>
            <a:ext cx="30091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0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/>
          <a:lstStyle/>
          <a:p>
            <a:r>
              <a:rPr lang="en-US" altLang="zh-CN" dirty="0" smtClean="0"/>
              <a:t>Why we need to reduce IOs.</a:t>
            </a:r>
          </a:p>
          <a:p>
            <a:pPr lvl="1"/>
            <a:r>
              <a:rPr lang="en-US" altLang="zh-CN" dirty="0" smtClean="0"/>
              <a:t>Needed by SSD flash.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IO bottleneck in DB.</a:t>
            </a:r>
          </a:p>
          <a:p>
            <a:pPr lvl="2"/>
            <a:r>
              <a:rPr lang="en-US" altLang="zh-CN" dirty="0" smtClean="0"/>
              <a:t>Data Volume</a:t>
            </a:r>
          </a:p>
          <a:p>
            <a:pPr lvl="3"/>
            <a:r>
              <a:rPr lang="en-US" altLang="zh-CN" dirty="0" smtClean="0"/>
              <a:t>Data volume per writing.</a:t>
            </a:r>
          </a:p>
          <a:p>
            <a:pPr lvl="3"/>
            <a:r>
              <a:rPr lang="en-US" altLang="zh-CN" dirty="0" smtClean="0"/>
              <a:t>Total Writing volume.</a:t>
            </a:r>
          </a:p>
        </p:txBody>
      </p:sp>
    </p:spTree>
    <p:extLst>
      <p:ext uri="{BB962C8B-B14F-4D97-AF65-F5344CB8AC3E}">
        <p14:creationId xmlns:p14="http://schemas.microsoft.com/office/powerpoint/2010/main" val="30036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On Writing Amp.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/>
          <a:lstStyle/>
          <a:p>
            <a:r>
              <a:rPr lang="en-US" altLang="zh-CN" dirty="0" smtClean="0"/>
              <a:t>Saving IOs </a:t>
            </a:r>
          </a:p>
          <a:p>
            <a:pPr lvl="1"/>
            <a:r>
              <a:rPr lang="en-US" altLang="zh-CN" dirty="0" smtClean="0"/>
              <a:t>More QPS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Shorter Insertion time need.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Shorter Latency.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29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28413"/>
            <a:ext cx="8424936" cy="448694"/>
          </a:xfrm>
        </p:spPr>
        <p:txBody>
          <a:bodyPr/>
          <a:lstStyle/>
          <a:p>
            <a:r>
              <a:rPr lang="en-US" altLang="zh-CN" dirty="0" err="1" smtClean="0"/>
              <a:t>MyRocks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82494"/>
            <a:ext cx="8568952" cy="3338553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Issues in </a:t>
            </a:r>
            <a:r>
              <a:rPr lang="en-US" altLang="zh-CN" dirty="0" err="1" smtClean="0"/>
              <a:t>InnoDB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2896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On Data Space for </a:t>
            </a:r>
            <a:r>
              <a:rPr lang="en-US" altLang="zh-CN" dirty="0" err="1" smtClean="0"/>
              <a:t>MyRocks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410445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Compression </a:t>
            </a:r>
          </a:p>
          <a:p>
            <a:pPr lvl="1"/>
            <a:r>
              <a:rPr lang="en-US" altLang="zh-CN" dirty="0" smtClean="0"/>
              <a:t>Does compression also.</a:t>
            </a:r>
          </a:p>
          <a:p>
            <a:pPr lvl="1"/>
            <a:r>
              <a:rPr lang="en-US" altLang="zh-CN" dirty="0"/>
              <a:t>NO </a:t>
            </a:r>
            <a:r>
              <a:rPr lang="en-US" altLang="zh-CN" dirty="0" smtClean="0"/>
              <a:t>Alignment, Comparing to </a:t>
            </a:r>
            <a:r>
              <a:rPr lang="en-US" altLang="zh-CN" dirty="0" err="1" smtClean="0"/>
              <a:t>InnoDB</a:t>
            </a:r>
            <a:r>
              <a:rPr lang="en-US" altLang="zh-CN" dirty="0" smtClean="0"/>
              <a:t> does.</a:t>
            </a:r>
          </a:p>
          <a:p>
            <a:pPr lvl="1"/>
            <a:r>
              <a:rPr lang="en-US" altLang="zh-CN" dirty="0" err="1"/>
              <a:t>SeqID</a:t>
            </a:r>
            <a:r>
              <a:rPr lang="en-US" altLang="zh-CN" dirty="0"/>
              <a:t> compressed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Prefix Key </a:t>
            </a:r>
            <a:r>
              <a:rPr lang="en-US" altLang="zh-CN" dirty="0" smtClean="0"/>
              <a:t>Compression</a:t>
            </a:r>
          </a:p>
          <a:p>
            <a:pPr lvl="1"/>
            <a:r>
              <a:rPr lang="en-US" altLang="zh-CN" dirty="0" smtClean="0"/>
              <a:t>…</a:t>
            </a:r>
          </a:p>
          <a:p>
            <a:pPr lvl="1" algn="ctr"/>
            <a:r>
              <a:rPr lang="en-US" altLang="zh-CN" sz="4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LESS Data Space Needed.</a:t>
            </a:r>
          </a:p>
        </p:txBody>
      </p:sp>
    </p:spTree>
    <p:extLst>
      <p:ext uri="{BB962C8B-B14F-4D97-AF65-F5344CB8AC3E}">
        <p14:creationId xmlns:p14="http://schemas.microsoft.com/office/powerpoint/2010/main" val="42898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MyRocks</a:t>
            </a:r>
            <a:r>
              <a:rPr lang="en-US" altLang="zh-CN" dirty="0" smtClean="0"/>
              <a:t> Row Format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What’s  format of a row in </a:t>
            </a:r>
            <a:r>
              <a:rPr lang="en-US" altLang="zh-CN" dirty="0" err="1" smtClean="0"/>
              <a:t>MyRocks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2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422793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No Row-ID and Rollback </a:t>
            </a:r>
            <a:r>
              <a:rPr lang="en-US" altLang="zh-CN" dirty="0" err="1" smtClean="0"/>
              <a:t>ptr</a:t>
            </a:r>
            <a:r>
              <a:rPr lang="en-US" altLang="zh-CN" dirty="0" smtClean="0"/>
              <a:t> In each Row, </a:t>
            </a:r>
          </a:p>
          <a:p>
            <a:r>
              <a:rPr lang="en-US" altLang="zh-CN" dirty="0" smtClean="0"/>
              <a:t>Sequential ID and Operation Type.</a:t>
            </a:r>
          </a:p>
          <a:p>
            <a:pPr lvl="1"/>
            <a:r>
              <a:rPr lang="en-US" altLang="zh-CN" dirty="0" smtClean="0"/>
              <a:t>6 bytes for </a:t>
            </a:r>
            <a:r>
              <a:rPr lang="en-US" altLang="zh-CN" dirty="0" err="1" smtClean="0"/>
              <a:t>SeqID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 byte for Operation Type.</a:t>
            </a:r>
          </a:p>
          <a:p>
            <a:pPr lvl="1"/>
            <a:r>
              <a:rPr lang="en-US" altLang="zh-CN" dirty="0" smtClean="0"/>
              <a:t>On Primary and Secondary Key.</a:t>
            </a:r>
          </a:p>
          <a:p>
            <a:pPr lvl="1"/>
            <a:r>
              <a:rPr lang="en-US" altLang="zh-CN" dirty="0" smtClean="0"/>
              <a:t>Fill with 0 to replace </a:t>
            </a:r>
            <a:r>
              <a:rPr lang="en-US" altLang="zh-CN" dirty="0" err="1" smtClean="0"/>
              <a:t>SeqID</a:t>
            </a:r>
            <a:r>
              <a:rPr lang="en-US" altLang="zh-CN" dirty="0" smtClean="0"/>
              <a:t> in SST. </a:t>
            </a:r>
          </a:p>
          <a:p>
            <a:r>
              <a:rPr lang="en-US" altLang="zh-CN" dirty="0" err="1" smtClean="0"/>
              <a:t>InnoDB</a:t>
            </a:r>
            <a:r>
              <a:rPr lang="en-US" altLang="zh-CN" dirty="0" smtClean="0"/>
              <a:t> has.</a:t>
            </a:r>
          </a:p>
          <a:p>
            <a:pPr lvl="1"/>
            <a:r>
              <a:rPr lang="en-US" altLang="zh-CN" dirty="0" smtClean="0"/>
              <a:t>6 bytes and 7 bytes.</a:t>
            </a:r>
          </a:p>
          <a:p>
            <a:pPr lvl="1"/>
            <a:r>
              <a:rPr lang="en-US" altLang="zh-CN" dirty="0" smtClean="0"/>
              <a:t>Can not be compressed.</a:t>
            </a:r>
          </a:p>
          <a:p>
            <a:pPr lvl="1"/>
            <a:r>
              <a:rPr lang="en-US" altLang="zh-CN" dirty="0" smtClean="0"/>
              <a:t>On Primary key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82317"/>
              </p:ext>
            </p:extLst>
          </p:nvPr>
        </p:nvGraphicFramePr>
        <p:xfrm>
          <a:off x="3275856" y="4587974"/>
          <a:ext cx="5832649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357790"/>
                <a:gridCol w="1411619"/>
                <a:gridCol w="208280"/>
                <a:gridCol w="972952"/>
                <a:gridCol w="361727"/>
                <a:gridCol w="1584177"/>
              </a:tblGrid>
              <a:tr h="50405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ROWID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Rollback-</a:t>
                      </a:r>
                      <a:r>
                        <a:rPr lang="en-US" altLang="zh-CN" dirty="0" err="1" smtClean="0"/>
                        <a:t>Ptr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Trx_id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Rollback-</a:t>
                      </a:r>
                      <a:r>
                        <a:rPr lang="en-US" altLang="zh-CN" dirty="0" err="1" smtClean="0"/>
                        <a:t>Ptr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325819"/>
              </p:ext>
            </p:extLst>
          </p:nvPr>
        </p:nvGraphicFramePr>
        <p:xfrm>
          <a:off x="5652120" y="2571750"/>
          <a:ext cx="2913793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213774"/>
                <a:gridCol w="1411619"/>
                <a:gridCol w="208280"/>
              </a:tblGrid>
              <a:tr h="504056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SeqID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OperType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…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7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422793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Internal Index ID</a:t>
            </a:r>
          </a:p>
          <a:p>
            <a:pPr lvl="1"/>
            <a:r>
              <a:rPr lang="en-US" altLang="zh-CN" dirty="0" smtClean="0"/>
              <a:t>Used for insert/delete/update/search, etc. 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41249"/>
              </p:ext>
            </p:extLst>
          </p:nvPr>
        </p:nvGraphicFramePr>
        <p:xfrm>
          <a:off x="827584" y="2499742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altLang="zh-CN" b="0" dirty="0" err="1" smtClean="0"/>
                        <a:t>RocksDB</a:t>
                      </a:r>
                      <a:r>
                        <a:rPr lang="en-US" altLang="zh-CN" b="0" dirty="0" smtClean="0"/>
                        <a:t> Key</a:t>
                      </a:r>
                      <a:endParaRPr lang="zh-CN" alt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RocksDB</a:t>
                      </a:r>
                      <a:r>
                        <a:rPr lang="en-US" altLang="zh-CN" baseline="0" dirty="0" smtClean="0"/>
                        <a:t> Val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Internal</a:t>
                      </a:r>
                      <a:r>
                        <a:rPr lang="en-US" altLang="zh-CN" baseline="0" dirty="0" smtClean="0"/>
                        <a:t> index 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Primary key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 rest col.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pic>
        <p:nvPicPr>
          <p:cNvPr id="20482" name="Picture 2" descr="Internal Key/Value format&#10;▪ Primary Key&#10;▪ Key:&#10;▪ Internal 4 byte index id (auto-assigned)&#10;▪ Packed primary key columns&#10;▪ V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5988"/>
            <a:ext cx="6764019" cy="422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pic>
        <p:nvPicPr>
          <p:cNvPr id="23554" name="Picture 2" descr="Example&#10;▪ CREATE TABLE t1 (id INT PRIMARY KEY, c1 INT, c2 INT, INDEX i1 (c1));&#10;▪ INSERT INTO t1 VALUES (1, 10, 100), (2, 2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3558"/>
            <a:ext cx="645191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MyRocks</a:t>
            </a:r>
            <a:r>
              <a:rPr lang="en-US" altLang="zh-CN" dirty="0" smtClean="0"/>
              <a:t>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Features of </a:t>
            </a:r>
            <a:r>
              <a:rPr lang="en-US" altLang="zh-CN" dirty="0" err="1" smtClean="0"/>
              <a:t>MyRocks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9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MyRocks</a:t>
            </a:r>
            <a:r>
              <a:rPr lang="en-US" altLang="zh-CN" dirty="0" smtClean="0"/>
              <a:t>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Features same as </a:t>
            </a:r>
            <a:r>
              <a:rPr lang="en-US" altLang="zh-CN" dirty="0" err="1" smtClean="0"/>
              <a:t>InnoDB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Transaction</a:t>
            </a:r>
          </a:p>
          <a:p>
            <a:pPr lvl="1"/>
            <a:r>
              <a:rPr lang="en-US" altLang="zh-CN" dirty="0" smtClean="0"/>
              <a:t>MVCC</a:t>
            </a:r>
          </a:p>
          <a:p>
            <a:pPr lvl="1"/>
            <a:r>
              <a:rPr lang="en-US" altLang="zh-CN" dirty="0" smtClean="0"/>
              <a:t>Read </a:t>
            </a:r>
            <a:r>
              <a:rPr lang="en-US" altLang="zh-CN" dirty="0" err="1" smtClean="0"/>
              <a:t>Commited</a:t>
            </a:r>
            <a:r>
              <a:rPr lang="en-US" altLang="zh-CN" dirty="0" smtClean="0"/>
              <a:t>, Repeatable Read</a:t>
            </a:r>
          </a:p>
          <a:p>
            <a:r>
              <a:rPr lang="en-US" altLang="zh-CN" dirty="0" smtClean="0"/>
              <a:t>Online Backup</a:t>
            </a:r>
          </a:p>
          <a:p>
            <a:pPr lvl="1"/>
            <a:r>
              <a:rPr lang="en-US" altLang="zh-CN" dirty="0" err="1" smtClean="0"/>
              <a:t>Mysqldump</a:t>
            </a:r>
            <a:r>
              <a:rPr lang="en-US" altLang="zh-CN" dirty="0" smtClean="0"/>
              <a:t> (logical backup)</a:t>
            </a:r>
          </a:p>
          <a:p>
            <a:pPr lvl="1"/>
            <a:r>
              <a:rPr lang="en-US" altLang="zh-CN" dirty="0" err="1" smtClean="0"/>
              <a:t>Myrocks_hotbackup</a:t>
            </a:r>
            <a:r>
              <a:rPr lang="en-US" altLang="zh-CN" dirty="0" smtClean="0"/>
              <a:t> , Python script(binary backup)</a:t>
            </a:r>
          </a:p>
        </p:txBody>
      </p:sp>
    </p:spTree>
    <p:extLst>
      <p:ext uri="{BB962C8B-B14F-4D97-AF65-F5344CB8AC3E}">
        <p14:creationId xmlns:p14="http://schemas.microsoft.com/office/powerpoint/2010/main" val="20905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Tools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Logical </a:t>
            </a:r>
          </a:p>
          <a:p>
            <a:pPr lvl="1"/>
            <a:r>
              <a:rPr lang="en-US" altLang="zh-CN" dirty="0" err="1"/>
              <a:t>m</a:t>
            </a:r>
            <a:r>
              <a:rPr lang="en-US" altLang="zh-CN" dirty="0" err="1" smtClean="0"/>
              <a:t>ysqldump</a:t>
            </a:r>
            <a:endParaRPr lang="en-US" altLang="zh-CN" dirty="0" smtClean="0"/>
          </a:p>
          <a:p>
            <a:pPr lvl="2"/>
            <a:r>
              <a:rPr lang="en-US" altLang="zh-CN" dirty="0" err="1"/>
              <a:t>mysqldump</a:t>
            </a:r>
            <a:r>
              <a:rPr lang="en-US" altLang="zh-CN" dirty="0"/>
              <a:t> -h 127.0.0.1 -P 3306 --default-character-set=binary --single-transaction --master-data=2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Physical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Python script.</a:t>
            </a:r>
            <a:endParaRPr lang="en-US" altLang="zh-CN" dirty="0"/>
          </a:p>
          <a:p>
            <a:pPr lvl="1"/>
            <a:r>
              <a:rPr lang="en-US" altLang="zh-CN" dirty="0" err="1"/>
              <a:t>myrocks_hotbackup</a:t>
            </a:r>
            <a:endParaRPr lang="en-US" altLang="zh-CN" dirty="0" smtClean="0"/>
          </a:p>
          <a:p>
            <a:pPr lvl="2"/>
            <a:r>
              <a:rPr lang="en-US" altLang="zh-CN" dirty="0"/>
              <a:t>[</a:t>
            </a:r>
            <a:r>
              <a:rPr lang="en-US" altLang="zh-CN" dirty="0" err="1"/>
              <a:t>src_host</a:t>
            </a:r>
            <a:r>
              <a:rPr lang="en-US" altLang="zh-CN" dirty="0"/>
              <a:t>]$ </a:t>
            </a:r>
            <a:r>
              <a:rPr lang="en-US" altLang="zh-CN" dirty="0" err="1"/>
              <a:t>myrocks_hotbackup</a:t>
            </a:r>
            <a:r>
              <a:rPr lang="en-US" altLang="zh-CN" dirty="0"/>
              <a:t> --user=root --password=pw --port=3306 --stream=tar --</a:t>
            </a:r>
            <a:r>
              <a:rPr lang="en-US" altLang="zh-CN" dirty="0" err="1"/>
              <a:t>checkpoint_dir</a:t>
            </a:r>
            <a:r>
              <a:rPr lang="en-US" altLang="zh-CN" dirty="0"/>
              <a:t>=$</a:t>
            </a:r>
            <a:r>
              <a:rPr lang="en-US" altLang="zh-CN" dirty="0" err="1"/>
              <a:t>backup_dir</a:t>
            </a:r>
            <a:r>
              <a:rPr lang="en-US" altLang="zh-CN" dirty="0"/>
              <a:t> | </a:t>
            </a:r>
            <a:r>
              <a:rPr lang="en-US" altLang="zh-CN" dirty="0" err="1"/>
              <a:t>ssh</a:t>
            </a:r>
            <a:r>
              <a:rPr lang="en-US" altLang="zh-CN" dirty="0"/>
              <a:t> -o </a:t>
            </a:r>
            <a:r>
              <a:rPr lang="en-US" altLang="zh-CN" dirty="0" err="1"/>
              <a:t>NoneEnabled</a:t>
            </a:r>
            <a:r>
              <a:rPr lang="en-US" altLang="zh-CN" dirty="0"/>
              <a:t>=yes </a:t>
            </a:r>
            <a:r>
              <a:rPr lang="en-US" altLang="zh-CN" dirty="0" err="1"/>
              <a:t>dst_host</a:t>
            </a:r>
            <a:r>
              <a:rPr lang="en-US" altLang="zh-CN" dirty="0"/>
              <a:t> 'tar -xi -C $</a:t>
            </a:r>
            <a:r>
              <a:rPr lang="en-US" altLang="zh-CN" dirty="0" err="1"/>
              <a:t>dst_host_dir</a:t>
            </a:r>
            <a:r>
              <a:rPr lang="en-US" altLang="zh-CN" dirty="0"/>
              <a:t>/</a:t>
            </a:r>
            <a:r>
              <a:rPr lang="en-US" altLang="zh-CN" dirty="0" err="1"/>
              <a:t>backup_from_src</a:t>
            </a:r>
            <a:r>
              <a:rPr lang="en-US" altLang="zh-CN" dirty="0"/>
              <a:t>'</a:t>
            </a:r>
          </a:p>
          <a:p>
            <a:pPr lvl="2"/>
            <a:endParaRPr lang="en-US" altLang="zh-CN" dirty="0"/>
          </a:p>
          <a:p>
            <a:pPr lvl="2"/>
            <a:r>
              <a:rPr lang="en-US" altLang="zh-CN" dirty="0"/>
              <a:t>[</a:t>
            </a:r>
            <a:r>
              <a:rPr lang="en-US" altLang="zh-CN" dirty="0" err="1"/>
              <a:t>dst_host</a:t>
            </a:r>
            <a:r>
              <a:rPr lang="en-US" altLang="zh-CN" dirty="0"/>
              <a:t>]$ </a:t>
            </a:r>
            <a:r>
              <a:rPr lang="en-US" altLang="zh-CN" dirty="0" err="1"/>
              <a:t>myrocks_hotbackup</a:t>
            </a:r>
            <a:r>
              <a:rPr lang="en-US" altLang="zh-CN" dirty="0"/>
              <a:t> --</a:t>
            </a:r>
            <a:r>
              <a:rPr lang="en-US" altLang="zh-CN" dirty="0" err="1"/>
              <a:t>move_back</a:t>
            </a:r>
            <a:r>
              <a:rPr lang="en-US" altLang="zh-CN" dirty="0"/>
              <a:t> --</a:t>
            </a:r>
            <a:r>
              <a:rPr lang="en-US" altLang="zh-CN" dirty="0" err="1"/>
              <a:t>datadir</a:t>
            </a:r>
            <a:r>
              <a:rPr lang="en-US" altLang="zh-CN" dirty="0"/>
              <a:t>=$</a:t>
            </a:r>
            <a:r>
              <a:rPr lang="en-US" altLang="zh-CN" dirty="0" err="1"/>
              <a:t>datadir</a:t>
            </a:r>
            <a:r>
              <a:rPr lang="en-US" altLang="zh-CN" dirty="0"/>
              <a:t> --</a:t>
            </a:r>
            <a:r>
              <a:rPr lang="en-US" altLang="zh-CN" dirty="0" err="1"/>
              <a:t>rocksdb_datadir</a:t>
            </a:r>
            <a:r>
              <a:rPr lang="en-US" altLang="zh-CN" dirty="0"/>
              <a:t>=$</a:t>
            </a:r>
            <a:r>
              <a:rPr lang="en-US" altLang="zh-CN" dirty="0" err="1"/>
              <a:t>datadir</a:t>
            </a:r>
            <a:r>
              <a:rPr lang="en-US" altLang="zh-CN" dirty="0"/>
              <a:t>/.</a:t>
            </a:r>
            <a:r>
              <a:rPr lang="en-US" altLang="zh-CN" dirty="0" err="1"/>
              <a:t>rocksdb</a:t>
            </a:r>
            <a:r>
              <a:rPr lang="en-US" altLang="zh-CN" dirty="0"/>
              <a:t> --</a:t>
            </a:r>
            <a:r>
              <a:rPr lang="en-US" altLang="zh-CN" dirty="0" err="1"/>
              <a:t>rocksdb_waldir</a:t>
            </a:r>
            <a:r>
              <a:rPr lang="en-US" altLang="zh-CN" dirty="0"/>
              <a:t>=$</a:t>
            </a:r>
            <a:r>
              <a:rPr lang="en-US" altLang="zh-CN" dirty="0" err="1"/>
              <a:t>datadir</a:t>
            </a:r>
            <a:r>
              <a:rPr lang="en-US" altLang="zh-CN" dirty="0"/>
              <a:t> --</a:t>
            </a:r>
            <a:r>
              <a:rPr lang="en-US" altLang="zh-CN" dirty="0" err="1"/>
              <a:t>backup_dir</a:t>
            </a:r>
            <a:r>
              <a:rPr lang="en-US" altLang="zh-CN" dirty="0"/>
              <a:t>=$</a:t>
            </a:r>
            <a:r>
              <a:rPr lang="en-US" altLang="zh-CN" dirty="0" err="1" smtClean="0"/>
              <a:t>dst_host_dir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backup_from_src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560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Multi-Storage Engine.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m</a:t>
            </a:r>
            <a:r>
              <a:rPr lang="en-US" altLang="zh-CN" dirty="0" err="1" smtClean="0"/>
              <a:t>y.cnf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allow-multiple-engines</a:t>
            </a:r>
          </a:p>
          <a:p>
            <a:pPr lvl="1"/>
            <a:r>
              <a:rPr lang="en-US" altLang="zh-CN" dirty="0"/>
              <a:t> skip-</a:t>
            </a:r>
            <a:r>
              <a:rPr lang="en-US" altLang="zh-CN" dirty="0" err="1"/>
              <a:t>innodb</a:t>
            </a:r>
            <a:r>
              <a:rPr lang="en-US" altLang="zh-CN" dirty="0"/>
              <a:t> </a:t>
            </a:r>
            <a:r>
              <a:rPr lang="en-US" altLang="zh-CN" dirty="0" smtClean="0"/>
              <a:t>(Removed)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3" y="2283718"/>
            <a:ext cx="850870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MyRocks-InnoDB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7574"/>
            <a:ext cx="8568952" cy="3672408"/>
          </a:xfrm>
        </p:spPr>
        <p:txBody>
          <a:bodyPr/>
          <a:lstStyle/>
          <a:p>
            <a:r>
              <a:rPr lang="en-US" altLang="zh-CN" dirty="0" smtClean="0"/>
              <a:t>Random Write on B+ tree(Random </a:t>
            </a:r>
            <a:r>
              <a:rPr lang="en-US" altLang="zh-CN" dirty="0" err="1" smtClean="0"/>
              <a:t>Acessing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Insert into table values (xxx) ;</a:t>
            </a:r>
          </a:p>
          <a:p>
            <a:pPr lvl="1"/>
            <a:r>
              <a:rPr lang="en-US" altLang="zh-CN" dirty="0" smtClean="0"/>
              <a:t>Insert into table values (</a:t>
            </a:r>
            <a:r>
              <a:rPr lang="en-US" altLang="zh-CN" dirty="0" err="1" smtClean="0"/>
              <a:t>yyy</a:t>
            </a:r>
            <a:r>
              <a:rPr lang="en-US" altLang="zh-CN" dirty="0" smtClean="0"/>
              <a:t>);</a:t>
            </a:r>
          </a:p>
          <a:p>
            <a:pPr lvl="2"/>
            <a:endParaRPr lang="en-US" altLang="zh-CN" dirty="0" smtClean="0"/>
          </a:p>
        </p:txBody>
      </p:sp>
      <p:sp>
        <p:nvSpPr>
          <p:cNvPr id="5" name="矩形 4"/>
          <p:cNvSpPr/>
          <p:nvPr/>
        </p:nvSpPr>
        <p:spPr>
          <a:xfrm>
            <a:off x="3938983" y="4025812"/>
            <a:ext cx="100811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xxx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740352" y="3274599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 flipH="1" flipV="1">
            <a:off x="7752661" y="2967773"/>
            <a:ext cx="61112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947095" y="316171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7092382" y="243500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6012160" y="163564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6357335" y="320928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5642389" y="246373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6156176" y="2177514"/>
            <a:ext cx="288032" cy="441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428762" y="3785352"/>
            <a:ext cx="887468" cy="473865"/>
          </a:xfrm>
          <a:prstGeom prst="lin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323902" y="2918228"/>
            <a:ext cx="936104" cy="355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20" idx="0"/>
          </p:cNvCxnSpPr>
          <p:nvPr/>
        </p:nvCxnSpPr>
        <p:spPr>
          <a:xfrm>
            <a:off x="6014836" y="1456222"/>
            <a:ext cx="1581602" cy="978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426853" y="4018113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3|4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858065" y="4048417"/>
            <a:ext cx="1008112" cy="5760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yyy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579253" y="4170513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3|4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731653" y="4322913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885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Multi-Storage Engine.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m</a:t>
            </a:r>
            <a:r>
              <a:rPr lang="en-US" altLang="zh-CN" dirty="0" err="1" smtClean="0"/>
              <a:t>y.cnf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allow-multiple-engines</a:t>
            </a:r>
          </a:p>
          <a:p>
            <a:pPr lvl="1"/>
            <a:r>
              <a:rPr lang="en-US" altLang="zh-CN" dirty="0"/>
              <a:t> skip-</a:t>
            </a:r>
            <a:r>
              <a:rPr lang="en-US" altLang="zh-CN" dirty="0" err="1"/>
              <a:t>innodb</a:t>
            </a:r>
            <a:r>
              <a:rPr lang="en-US" altLang="zh-CN" dirty="0"/>
              <a:t> </a:t>
            </a:r>
            <a:r>
              <a:rPr lang="en-US" altLang="zh-CN" dirty="0" smtClean="0"/>
              <a:t>(Removed)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3" y="2283718"/>
            <a:ext cx="850870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Multi-Storage Engine.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m</a:t>
            </a:r>
            <a:r>
              <a:rPr lang="en-US" altLang="zh-CN" dirty="0" err="1" smtClean="0"/>
              <a:t>y.cnf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allow-multiple-engines</a:t>
            </a:r>
          </a:p>
          <a:p>
            <a:pPr lvl="1"/>
            <a:r>
              <a:rPr lang="en-US" altLang="zh-CN" dirty="0"/>
              <a:t> skip-</a:t>
            </a:r>
            <a:r>
              <a:rPr lang="en-US" altLang="zh-CN" dirty="0" err="1"/>
              <a:t>innodb</a:t>
            </a:r>
            <a:r>
              <a:rPr lang="en-US" altLang="zh-CN" dirty="0"/>
              <a:t> </a:t>
            </a:r>
            <a:r>
              <a:rPr lang="en-US" altLang="zh-CN" dirty="0" smtClean="0"/>
              <a:t>(Removed)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71750"/>
            <a:ext cx="4934639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1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Multi-Storage Engine.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>
            <a:normAutofit/>
          </a:bodyPr>
          <a:lstStyle/>
          <a:p>
            <a:r>
              <a:rPr lang="en-US" altLang="zh-CN" dirty="0" err="1"/>
              <a:t>m</a:t>
            </a:r>
            <a:r>
              <a:rPr lang="en-US" altLang="zh-CN" dirty="0" err="1" smtClean="0"/>
              <a:t>y.cnf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allow-multiple-engines</a:t>
            </a:r>
          </a:p>
          <a:p>
            <a:pPr lvl="1"/>
            <a:r>
              <a:rPr lang="en-US" altLang="zh-CN" dirty="0"/>
              <a:t> skip-</a:t>
            </a:r>
            <a:r>
              <a:rPr lang="en-US" altLang="zh-CN" dirty="0" err="1"/>
              <a:t>innodb</a:t>
            </a:r>
            <a:r>
              <a:rPr lang="en-US" altLang="zh-CN" dirty="0"/>
              <a:t> </a:t>
            </a:r>
            <a:r>
              <a:rPr lang="en-US" altLang="zh-CN" dirty="0" smtClean="0"/>
              <a:t>(Removed)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43764"/>
            <a:ext cx="5982535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5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Files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${</a:t>
            </a:r>
            <a:r>
              <a:rPr lang="en-US" altLang="zh-CN" dirty="0" err="1" smtClean="0"/>
              <a:t>datadir</a:t>
            </a:r>
            <a:r>
              <a:rPr lang="en-US" altLang="zh-CN" dirty="0" smtClean="0"/>
              <a:t>}/.rocksdb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1563638"/>
            <a:ext cx="892899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Files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${</a:t>
            </a:r>
            <a:r>
              <a:rPr lang="en-US" altLang="zh-CN" dirty="0" err="1" smtClean="0"/>
              <a:t>datadir</a:t>
            </a:r>
            <a:r>
              <a:rPr lang="en-US" altLang="zh-CN" dirty="0" smtClean="0"/>
              <a:t>}/.rocksdb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94495"/>
            <a:ext cx="77438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Files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${</a:t>
            </a:r>
            <a:r>
              <a:rPr lang="en-US" altLang="zh-CN" dirty="0" err="1" smtClean="0"/>
              <a:t>datadir</a:t>
            </a:r>
            <a:r>
              <a:rPr lang="en-US" altLang="zh-CN" dirty="0" smtClean="0"/>
              <a:t>}/{</a:t>
            </a:r>
            <a:r>
              <a:rPr lang="en-US" altLang="zh-CN" dirty="0" err="1" smtClean="0"/>
              <a:t>database_name</a:t>
            </a:r>
            <a:r>
              <a:rPr lang="en-US" altLang="zh-CN" dirty="0" smtClean="0"/>
              <a:t>}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MyRocks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MySQL 5.7.xx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70" y="4047331"/>
            <a:ext cx="8212562" cy="8286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58" y="2355726"/>
            <a:ext cx="774494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5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Engine Status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892480" cy="3672408"/>
          </a:xfrm>
        </p:spPr>
        <p:txBody>
          <a:bodyPr/>
          <a:lstStyle/>
          <a:p>
            <a:r>
              <a:rPr lang="en-US" altLang="zh-CN" sz="2000" dirty="0" smtClean="0"/>
              <a:t>Show engine rocksdb status;</a:t>
            </a:r>
          </a:p>
        </p:txBody>
      </p:sp>
      <p:sp>
        <p:nvSpPr>
          <p:cNvPr id="6" name="矩形 5"/>
          <p:cNvSpPr/>
          <p:nvPr/>
        </p:nvSpPr>
        <p:spPr>
          <a:xfrm>
            <a:off x="6752558" y="726665"/>
            <a:ext cx="616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49995"/>
            <a:ext cx="61912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MyRocks</a:t>
            </a:r>
            <a:r>
              <a:rPr lang="en-US" altLang="zh-CN" dirty="0" smtClean="0"/>
              <a:t>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Limitations of </a:t>
            </a:r>
            <a:r>
              <a:rPr lang="en-US" altLang="zh-CN" dirty="0" err="1" smtClean="0"/>
              <a:t>MyRocks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5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Limitation of </a:t>
            </a:r>
            <a:r>
              <a:rPr lang="en-US" altLang="zh-CN" dirty="0" err="1" smtClean="0"/>
              <a:t>MyRocks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403244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1400" dirty="0" smtClean="0"/>
              <a:t>Compare with </a:t>
            </a:r>
            <a:r>
              <a:rPr lang="en-US" altLang="zh-CN" sz="1400" dirty="0" err="1" smtClean="0"/>
              <a:t>InnoDB</a:t>
            </a:r>
            <a:endParaRPr lang="en-US" altLang="zh-CN" sz="1400" dirty="0" smtClean="0"/>
          </a:p>
          <a:p>
            <a:pPr lvl="1"/>
            <a:r>
              <a:rPr lang="en-US" altLang="zh-CN" dirty="0" smtClean="0"/>
              <a:t>Online DDL </a:t>
            </a:r>
          </a:p>
          <a:p>
            <a:pPr lvl="2"/>
            <a:r>
              <a:rPr lang="en-US" altLang="zh-CN" dirty="0" smtClean="0"/>
              <a:t>Fast alter table and drop index. </a:t>
            </a:r>
          </a:p>
          <a:p>
            <a:pPr lvl="2"/>
            <a:r>
              <a:rPr lang="en-US" altLang="zh-CN" dirty="0"/>
              <a:t>DROP_INDEX</a:t>
            </a:r>
            <a:r>
              <a:rPr lang="zh-CN" altLang="en-US" dirty="0"/>
              <a:t>， </a:t>
            </a:r>
            <a:r>
              <a:rPr lang="en-US" altLang="zh-CN" dirty="0"/>
              <a:t>DROP_UNIQUE_INDEX</a:t>
            </a:r>
            <a:r>
              <a:rPr lang="zh-CN" altLang="en-US" dirty="0"/>
              <a:t>和</a:t>
            </a:r>
            <a:r>
              <a:rPr lang="en-US" altLang="zh-CN" dirty="0" smtClean="0"/>
              <a:t>ADD_INDEX(in-place)</a:t>
            </a:r>
          </a:p>
          <a:p>
            <a:pPr lvl="2"/>
            <a:r>
              <a:rPr lang="en-US" altLang="zh-CN" dirty="0" smtClean="0"/>
              <a:t>Otherwise, rebuild table.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err="1" smtClean="0"/>
              <a:t>Savepoint</a:t>
            </a:r>
            <a:r>
              <a:rPr lang="en-US" altLang="zh-CN" dirty="0" smtClean="0"/>
              <a:t> 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Gap-Lock</a:t>
            </a:r>
          </a:p>
          <a:p>
            <a:pPr lvl="2"/>
            <a:r>
              <a:rPr lang="en-US" altLang="zh-CN" dirty="0" smtClean="0"/>
              <a:t>Row-base rep MUST, statement base leads to inconsistency</a:t>
            </a:r>
            <a:r>
              <a:rPr lang="en-US" altLang="zh-CN" dirty="0"/>
              <a:t> </a:t>
            </a:r>
            <a:r>
              <a:rPr lang="en-US" altLang="zh-CN" dirty="0" smtClean="0"/>
              <a:t>.</a:t>
            </a:r>
          </a:p>
          <a:p>
            <a:pPr lvl="2"/>
            <a:endParaRPr lang="en-US" altLang="zh-CN" dirty="0"/>
          </a:p>
          <a:p>
            <a:pPr lvl="1"/>
            <a:r>
              <a:rPr lang="en-US" altLang="zh-CN" dirty="0" smtClean="0"/>
              <a:t>Order </a:t>
            </a:r>
            <a:r>
              <a:rPr lang="en-US" altLang="zh-CN" dirty="0" err="1" smtClean="0"/>
              <a:t>desc</a:t>
            </a:r>
            <a:r>
              <a:rPr lang="en-US" altLang="zh-CN" dirty="0" smtClean="0"/>
              <a:t> is SLOW</a:t>
            </a:r>
          </a:p>
          <a:p>
            <a:pPr lvl="2"/>
            <a:r>
              <a:rPr lang="en-US" altLang="zh-CN" dirty="0" smtClean="0"/>
              <a:t>Reverse column (double reverse)</a:t>
            </a:r>
          </a:p>
          <a:p>
            <a:pPr lvl="2"/>
            <a:r>
              <a:rPr lang="en-US" altLang="zh-CN" dirty="0" smtClean="0"/>
              <a:t>COMMENT ’recv:cf__link_id2_type’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059583"/>
            <a:ext cx="404469" cy="4320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399" y="1064874"/>
            <a:ext cx="561975" cy="552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73" y="2355726"/>
            <a:ext cx="404469" cy="4320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32" y="3160577"/>
            <a:ext cx="404469" cy="4320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592624"/>
            <a:ext cx="404469" cy="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MyRocks</a:t>
            </a:r>
            <a:r>
              <a:rPr lang="en-US" altLang="zh-CN" dirty="0" smtClean="0"/>
              <a:t> Features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Test Results.</a:t>
            </a:r>
          </a:p>
        </p:txBody>
      </p:sp>
    </p:spTree>
    <p:extLst>
      <p:ext uri="{BB962C8B-B14F-4D97-AF65-F5344CB8AC3E}">
        <p14:creationId xmlns:p14="http://schemas.microsoft.com/office/powerpoint/2010/main" val="37828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pic>
        <p:nvPicPr>
          <p:cNvPr id="5124" name="Picture 4" descr="Write amplification in InnoD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83" y="987574"/>
            <a:ext cx="622811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2035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/>
              <a:t>InnoDB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Writing amplification.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More redundant </a:t>
            </a:r>
            <a:r>
              <a:rPr lang="en-US" altLang="zh-CN" dirty="0"/>
              <a:t>Data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be Written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580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Size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881232"/>
              </p:ext>
            </p:extLst>
          </p:nvPr>
        </p:nvGraphicFramePr>
        <p:xfrm>
          <a:off x="250825" y="915988"/>
          <a:ext cx="8567739" cy="280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913"/>
                <a:gridCol w="1177230"/>
                <a:gridCol w="1512168"/>
                <a:gridCol w="1368152"/>
                <a:gridCol w="1654276"/>
              </a:tblGrid>
              <a:tr h="70197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MySQL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MySQL</a:t>
                      </a:r>
                      <a:r>
                        <a:rPr lang="en-US" altLang="zh-CN" baseline="0" dirty="0" smtClean="0"/>
                        <a:t> </a:t>
                      </a:r>
                    </a:p>
                    <a:p>
                      <a:pPr algn="ctr"/>
                      <a:r>
                        <a:rPr lang="en-US" altLang="zh-CN" baseline="0" dirty="0" err="1" smtClean="0"/>
                        <a:t>Compred</a:t>
                      </a:r>
                      <a:r>
                        <a:rPr lang="en-US" altLang="zh-CN" baseline="0" dirty="0" smtClean="0"/>
                        <a:t>.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MyRocks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MyRocks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err="1" smtClean="0"/>
                        <a:t>Compred</a:t>
                      </a:r>
                      <a:endParaRPr lang="zh-CN" altLang="en-US" dirty="0"/>
                    </a:p>
                  </a:txBody>
                  <a:tcPr/>
                </a:tc>
              </a:tr>
              <a:tr h="70197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1Million</a:t>
                      </a:r>
                      <a:r>
                        <a:rPr lang="en-US" altLang="zh-CN" baseline="0" dirty="0" smtClean="0"/>
                        <a:t>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2401	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1601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2151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1842</a:t>
                      </a:r>
                      <a:endParaRPr lang="zh-CN" altLang="en-US" dirty="0"/>
                    </a:p>
                  </a:txBody>
                  <a:tcPr/>
                </a:tc>
              </a:tr>
              <a:tr h="70197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5Million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11681	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7801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10369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5740</a:t>
                      </a:r>
                      <a:endParaRPr lang="zh-CN" altLang="en-US" dirty="0"/>
                    </a:p>
                  </a:txBody>
                  <a:tcPr/>
                </a:tc>
              </a:tr>
              <a:tr h="70197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10Million</a:t>
                      </a:r>
                      <a:r>
                        <a:rPr lang="en-US" altLang="zh-CN" baseline="0" dirty="0" smtClean="0"/>
                        <a:t>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23281	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15521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20683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11746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51520" y="3881616"/>
            <a:ext cx="73615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Unit: MB</a:t>
            </a:r>
          </a:p>
          <a:p>
            <a:r>
              <a:rPr lang="en-US" altLang="zh-CN" sz="1200" dirty="0" smtClean="0"/>
              <a:t>MySQL: </a:t>
            </a:r>
            <a:r>
              <a:rPr lang="zh-CN" altLang="en-US" sz="1200" dirty="0" smtClean="0"/>
              <a:t>ROW</a:t>
            </a:r>
            <a:r>
              <a:rPr lang="zh-CN" altLang="en-US" sz="1200" dirty="0"/>
              <a:t>_FORMAT=</a:t>
            </a:r>
            <a:r>
              <a:rPr lang="zh-CN" altLang="en-US" sz="1200" dirty="0" smtClean="0"/>
              <a:t>COMPRESSED</a:t>
            </a:r>
            <a:endParaRPr lang="en-US" altLang="zh-CN" sz="1200" dirty="0" smtClean="0"/>
          </a:p>
          <a:p>
            <a:r>
              <a:rPr lang="en-US" altLang="zh-CN" sz="1200" dirty="0" err="1" smtClean="0"/>
              <a:t>MyRocks</a:t>
            </a:r>
            <a:r>
              <a:rPr lang="en-US" altLang="zh-CN" sz="1200" dirty="0" smtClean="0"/>
              <a:t>: </a:t>
            </a:r>
            <a:r>
              <a:rPr lang="en-US" altLang="zh-CN" sz="1100" dirty="0" err="1" smtClean="0"/>
              <a:t>compression_per_level</a:t>
            </a:r>
            <a:r>
              <a:rPr lang="en-US" altLang="zh-CN" sz="1100" dirty="0" smtClean="0"/>
              <a:t>=kNoCompression:kNoCompression:kZlibCompression:kZlibCompression:kZlibCompression:kZlibCompression:kZlibCompression;compression_opts</a:t>
            </a:r>
            <a:r>
              <a:rPr lang="en-US" altLang="zh-CN" sz="1100" dirty="0"/>
              <a:t>=-14:2:0</a:t>
            </a:r>
            <a:endParaRPr lang="en-US" altLang="zh-CN" sz="11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5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Selection Time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5"/>
            <a:ext cx="8568952" cy="4174723"/>
          </a:xfrm>
        </p:spPr>
        <p:txBody>
          <a:bodyPr>
            <a:normAutofit/>
          </a:bodyPr>
          <a:lstStyle/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36349"/>
              </p:ext>
            </p:extLst>
          </p:nvPr>
        </p:nvGraphicFramePr>
        <p:xfrm>
          <a:off x="72009" y="1059582"/>
          <a:ext cx="9036495" cy="285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917"/>
                <a:gridCol w="1357336"/>
                <a:gridCol w="1115562"/>
                <a:gridCol w="1027600"/>
                <a:gridCol w="1000142"/>
                <a:gridCol w="1214458"/>
                <a:gridCol w="892480"/>
              </a:tblGrid>
              <a:tr h="4062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smtClean="0"/>
                        <a:t>MySQL 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err="1" smtClean="0"/>
                        <a:t>MyRocks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62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TPS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QPS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Latency</a:t>
                      </a:r>
                    </a:p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TPS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QPS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Latency(</a:t>
                      </a:r>
                      <a:r>
                        <a:rPr lang="en-US" altLang="zh-CN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573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1million</a:t>
                      </a:r>
                      <a:r>
                        <a:rPr lang="en-US" altLang="zh-CN" baseline="0" dirty="0" smtClean="0"/>
                        <a:t>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3394.56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54312.93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29.45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9860.49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157767.91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10.14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223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5millon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3329.12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53265.88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30.03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9715.81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155452.93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10.29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7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10million</a:t>
                      </a:r>
                      <a:r>
                        <a:rPr lang="en-US" altLang="zh-CN" baseline="0" dirty="0" smtClean="0"/>
                        <a:t>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3304.66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52874.52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30.25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9605.81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153692.99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10.41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55576" y="4443958"/>
            <a:ext cx="229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Sysbench</a:t>
            </a:r>
            <a:r>
              <a:rPr lang="en-US" altLang="zh-CN" dirty="0" smtClean="0"/>
              <a:t>: 100 threads</a:t>
            </a:r>
          </a:p>
          <a:p>
            <a:r>
              <a:rPr lang="en-US" altLang="zh-CN" dirty="0" err="1" smtClean="0"/>
              <a:t>Oltp</a:t>
            </a:r>
            <a:r>
              <a:rPr lang="en-US" altLang="zh-CN" dirty="0" smtClean="0"/>
              <a:t>-type=read only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594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Selection Time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6"/>
            <a:ext cx="8568952" cy="4032448"/>
          </a:xfrm>
        </p:spPr>
        <p:txBody>
          <a:bodyPr>
            <a:normAutofit/>
          </a:bodyPr>
          <a:lstStyle/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0208"/>
              </p:ext>
            </p:extLst>
          </p:nvPr>
        </p:nvGraphicFramePr>
        <p:xfrm>
          <a:off x="74847" y="1059582"/>
          <a:ext cx="8961649" cy="285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799"/>
                <a:gridCol w="1346093"/>
                <a:gridCol w="1106323"/>
                <a:gridCol w="1019089"/>
                <a:gridCol w="991859"/>
                <a:gridCol w="1204399"/>
                <a:gridCol w="885087"/>
              </a:tblGrid>
              <a:tr h="4062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smtClean="0"/>
                        <a:t>MySQL 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altLang="zh-CN" dirty="0" err="1" smtClean="0"/>
                        <a:t>MyRocks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620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TPS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QPS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Latency</a:t>
                      </a:r>
                    </a:p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zh-CN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TPS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QPS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Latency(</a:t>
                      </a:r>
                      <a:r>
                        <a:rPr lang="en-US" altLang="zh-CN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5573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1million</a:t>
                      </a:r>
                      <a:r>
                        <a:rPr lang="en-US" altLang="zh-CN" baseline="0" dirty="0" smtClean="0"/>
                        <a:t>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3160.16 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50562.60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63.27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9467.90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151486.37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21.12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0223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5millon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3200.27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51204.30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62.47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9544.54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152712.7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20.95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7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10million</a:t>
                      </a:r>
                      <a:r>
                        <a:rPr lang="en-US" altLang="zh-CN" baseline="0" dirty="0" smtClean="0"/>
                        <a:t> rows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3208.23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51331.70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62.32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9147.85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146365.59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21.86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55576" y="4443958"/>
            <a:ext cx="2291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Sysbench</a:t>
            </a:r>
            <a:r>
              <a:rPr lang="en-US" altLang="zh-CN" dirty="0" smtClean="0"/>
              <a:t>: 200 threads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67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6"/>
            <a:ext cx="8568952" cy="4032448"/>
          </a:xfrm>
        </p:spPr>
        <p:txBody>
          <a:bodyPr>
            <a:normAutofit/>
          </a:bodyPr>
          <a:lstStyle/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797860"/>
              </p:ext>
            </p:extLst>
          </p:nvPr>
        </p:nvGraphicFramePr>
        <p:xfrm>
          <a:off x="74847" y="1059582"/>
          <a:ext cx="8961650" cy="281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761"/>
                <a:gridCol w="1656184"/>
                <a:gridCol w="1080120"/>
                <a:gridCol w="1080120"/>
                <a:gridCol w="936104"/>
                <a:gridCol w="1224136"/>
                <a:gridCol w="864096"/>
                <a:gridCol w="936104"/>
                <a:gridCol w="216025"/>
              </a:tblGrid>
              <a:tr h="406207">
                <a:tc gridSpan="9"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MyRocks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6207">
                <a:tc gridSpan="9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68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 smtClean="0"/>
                        <a:t>Data Size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Complex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Read  Only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00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QPS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TPS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Latency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QPS</a:t>
                      </a:r>
                      <a:endParaRPr lang="zh-CN" alt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TPS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Latency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109GB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7246.88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402.56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248.37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6355.46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453.96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220.26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7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23528" y="3867894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Rows: .1billion rows/table</a:t>
            </a:r>
          </a:p>
          <a:p>
            <a:r>
              <a:rPr lang="en-US" altLang="zh-CN" dirty="0" smtClean="0"/>
              <a:t>Tables: 10;</a:t>
            </a:r>
          </a:p>
          <a:p>
            <a:r>
              <a:rPr lang="en-US" altLang="zh-CN" dirty="0" smtClean="0"/>
              <a:t>Threads:100</a:t>
            </a:r>
          </a:p>
          <a:p>
            <a:r>
              <a:rPr lang="en-US" altLang="zh-CN" dirty="0" smtClean="0"/>
              <a:t>Intervals:2</a:t>
            </a:r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21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6"/>
            <a:ext cx="8568952" cy="4032448"/>
          </a:xfrm>
        </p:spPr>
        <p:txBody>
          <a:bodyPr>
            <a:normAutofit/>
          </a:bodyPr>
          <a:lstStyle/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15447"/>
              </p:ext>
            </p:extLst>
          </p:nvPr>
        </p:nvGraphicFramePr>
        <p:xfrm>
          <a:off x="74847" y="1059582"/>
          <a:ext cx="8961650" cy="281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801"/>
                <a:gridCol w="1224136"/>
                <a:gridCol w="1080120"/>
                <a:gridCol w="936104"/>
                <a:gridCol w="936104"/>
                <a:gridCol w="1152128"/>
                <a:gridCol w="1008112"/>
                <a:gridCol w="1080120"/>
                <a:gridCol w="216025"/>
              </a:tblGrid>
              <a:tr h="406207">
                <a:tc gridSpan="9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MySQL</a:t>
                      </a:r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6207">
                <a:tc gridSpan="9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568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dirty="0" smtClean="0"/>
                        <a:t>Data Size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Complex</a:t>
                      </a:r>
                      <a:r>
                        <a:rPr lang="en-US" altLang="zh-CN" baseline="0" dirty="0" smtClean="0"/>
                        <a:t> Query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Read Only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00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QPS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TPS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Latency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QPS</a:t>
                      </a:r>
                      <a:endParaRPr lang="zh-CN" alt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TPS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Latency</a:t>
                      </a:r>
                      <a:endParaRPr lang="zh-CN" alt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223GB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11742.13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652.34 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153.28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13578.77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969.91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103.10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73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23528" y="3867894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Rows: .1billion rows/table</a:t>
            </a:r>
          </a:p>
          <a:p>
            <a:r>
              <a:rPr lang="en-US" altLang="zh-CN" dirty="0" smtClean="0"/>
              <a:t>Tables: 10;</a:t>
            </a:r>
          </a:p>
          <a:p>
            <a:r>
              <a:rPr lang="en-US" altLang="zh-CN" dirty="0" smtClean="0"/>
              <a:t>Threads: 100</a:t>
            </a:r>
          </a:p>
          <a:p>
            <a:r>
              <a:rPr lang="en-US" altLang="zh-CN" dirty="0" smtClean="0"/>
              <a:t>Intervals: 2 s</a:t>
            </a:r>
          </a:p>
          <a:p>
            <a:r>
              <a:rPr lang="en-US" altLang="zh-CN" dirty="0" smtClean="0"/>
              <a:t>Times: 3600s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207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Comparison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6"/>
            <a:ext cx="8568952" cy="403244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Data Space</a:t>
            </a:r>
          </a:p>
          <a:p>
            <a:pPr lvl="1"/>
            <a:r>
              <a:rPr lang="en-US" altLang="zh-CN" dirty="0" smtClean="0"/>
              <a:t>MySQL 1 VS </a:t>
            </a:r>
            <a:r>
              <a:rPr lang="en-US" altLang="zh-CN" dirty="0" err="1" smtClean="0"/>
              <a:t>MyRocks</a:t>
            </a:r>
            <a:r>
              <a:rPr lang="en-US" altLang="zh-CN" dirty="0" smtClean="0"/>
              <a:t> 0.9</a:t>
            </a:r>
          </a:p>
          <a:p>
            <a:pPr lvl="1"/>
            <a:r>
              <a:rPr lang="en-US" altLang="zh-CN" dirty="0" smtClean="0"/>
              <a:t>Saving about 10%.</a:t>
            </a:r>
          </a:p>
          <a:p>
            <a:pPr lvl="1"/>
            <a:r>
              <a:rPr lang="en-US" altLang="zh-CN" dirty="0" smtClean="0"/>
              <a:t>MSQL 1 VS </a:t>
            </a:r>
            <a:r>
              <a:rPr lang="en-US" altLang="zh-CN" dirty="0" err="1" smtClean="0"/>
              <a:t>MyRocks</a:t>
            </a:r>
            <a:r>
              <a:rPr lang="en-US" altLang="zh-CN" dirty="0" smtClean="0"/>
              <a:t> 0.5 (Comp)</a:t>
            </a:r>
          </a:p>
          <a:p>
            <a:pPr lvl="1"/>
            <a:r>
              <a:rPr lang="en-US" altLang="zh-CN" dirty="0" smtClean="0"/>
              <a:t>Saving about 50%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300" dirty="0" smtClean="0"/>
              <a:t>All results at 5million rows.</a:t>
            </a:r>
          </a:p>
          <a:p>
            <a:r>
              <a:rPr lang="en-US" altLang="zh-CN" sz="1300" dirty="0" smtClean="0"/>
              <a:t>ROW_FORMAT=COMPRESSED (Table Compression)</a:t>
            </a:r>
          </a:p>
          <a:p>
            <a:r>
              <a:rPr lang="en-US" altLang="zh-CN" sz="1300" dirty="0" smtClean="0"/>
              <a:t>Page Compression, </a:t>
            </a:r>
            <a:r>
              <a:rPr lang="en-US" altLang="zh-CN" sz="1300" dirty="0"/>
              <a:t>COMPRESSION="</a:t>
            </a:r>
            <a:r>
              <a:rPr lang="en-US" altLang="zh-CN" sz="1300" dirty="0" err="1" smtClean="0"/>
              <a:t>zlib</a:t>
            </a:r>
            <a:r>
              <a:rPr lang="en-US" altLang="zh-CN" sz="1300" dirty="0" smtClean="0"/>
              <a:t>“, supported by OS and FS.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4067944" y="1491630"/>
          <a:ext cx="4344144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8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 Comparison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6"/>
            <a:ext cx="8568952" cy="388843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Insertion Time</a:t>
            </a:r>
          </a:p>
          <a:p>
            <a:pPr lvl="1"/>
            <a:r>
              <a:rPr lang="en-US" altLang="zh-CN" dirty="0" smtClean="0"/>
              <a:t>MySQL 3+mins VS </a:t>
            </a:r>
            <a:r>
              <a:rPr lang="en-US" altLang="zh-CN" dirty="0" err="1" smtClean="0"/>
              <a:t>MyRocks</a:t>
            </a:r>
            <a:r>
              <a:rPr lang="en-US" altLang="zh-CN" dirty="0" smtClean="0"/>
              <a:t> 1+mins</a:t>
            </a:r>
          </a:p>
          <a:p>
            <a:pPr lvl="1"/>
            <a:r>
              <a:rPr lang="en-US" altLang="zh-CN" dirty="0" smtClean="0"/>
              <a:t>Saving about 60%.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With 5million rows.</a:t>
            </a:r>
          </a:p>
        </p:txBody>
      </p:sp>
      <p:graphicFrame>
        <p:nvGraphicFramePr>
          <p:cNvPr id="7" name="图表 6"/>
          <p:cNvGraphicFramePr/>
          <p:nvPr/>
        </p:nvGraphicFramePr>
        <p:xfrm>
          <a:off x="3923928" y="1863767"/>
          <a:ext cx="4344144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7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IoStat</a:t>
            </a:r>
            <a:r>
              <a:rPr lang="en-US" altLang="zh-CN" dirty="0" smtClean="0"/>
              <a:t> for MyRocks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6"/>
            <a:ext cx="8568952" cy="3672408"/>
          </a:xfrm>
        </p:spPr>
        <p:txBody>
          <a:bodyPr/>
          <a:lstStyle/>
          <a:p>
            <a:r>
              <a:rPr lang="en-US" altLang="zh-CN" dirty="0" smtClean="0"/>
              <a:t>10 million rows/ 10 tables</a:t>
            </a:r>
          </a:p>
          <a:p>
            <a:r>
              <a:rPr lang="en-US" altLang="zh-CN" dirty="0" err="1"/>
              <a:t>iostat</a:t>
            </a:r>
            <a:r>
              <a:rPr lang="en-US" altLang="zh-CN" dirty="0"/>
              <a:t> -d -m 1 10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2584"/>
            <a:ext cx="4392488" cy="2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IoStat</a:t>
            </a:r>
            <a:r>
              <a:rPr lang="en-US" altLang="zh-CN" dirty="0" smtClean="0"/>
              <a:t> for MySQL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6"/>
            <a:ext cx="8568952" cy="3672408"/>
          </a:xfrm>
        </p:spPr>
        <p:txBody>
          <a:bodyPr/>
          <a:lstStyle/>
          <a:p>
            <a:r>
              <a:rPr lang="en-US" altLang="zh-CN" dirty="0" smtClean="0"/>
              <a:t>10 million rows/ 10 tables</a:t>
            </a:r>
          </a:p>
          <a:p>
            <a:r>
              <a:rPr lang="en-US" altLang="zh-CN" dirty="0" err="1"/>
              <a:t>iostat</a:t>
            </a:r>
            <a:r>
              <a:rPr lang="en-US" altLang="zh-CN" dirty="0"/>
              <a:t> -d -m 1 10</a:t>
            </a:r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98384"/>
            <a:ext cx="4464496" cy="30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On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371" y="915566"/>
            <a:ext cx="8568952" cy="3888432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Insertion Time</a:t>
            </a:r>
          </a:p>
          <a:p>
            <a:pPr lvl="1"/>
            <a:r>
              <a:rPr lang="en-US" altLang="zh-CN" dirty="0" smtClean="0"/>
              <a:t>Saving about 60%.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Selection </a:t>
            </a:r>
            <a:r>
              <a:rPr lang="en-US" altLang="zh-CN" dirty="0" err="1" smtClean="0"/>
              <a:t>Opers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Data Space </a:t>
            </a:r>
          </a:p>
          <a:p>
            <a:pPr lvl="1"/>
            <a:r>
              <a:rPr lang="en-US" altLang="zh-CN" dirty="0" smtClean="0"/>
              <a:t>Saving about 10% compare to MySQL 5.7.xx</a:t>
            </a:r>
          </a:p>
          <a:p>
            <a:pPr lvl="1"/>
            <a:r>
              <a:rPr lang="en-US" altLang="zh-CN" dirty="0" smtClean="0"/>
              <a:t>Not Competitive,   with MySQL with </a:t>
            </a:r>
            <a:r>
              <a:rPr lang="en-US" altLang="zh-CN" dirty="0" err="1" smtClean="0"/>
              <a:t>Compr</a:t>
            </a:r>
            <a:r>
              <a:rPr lang="en-US" altLang="zh-CN" dirty="0" smtClean="0"/>
              <a:t>. Options On.</a:t>
            </a:r>
          </a:p>
          <a:p>
            <a:pPr lvl="1"/>
            <a:r>
              <a:rPr lang="en-US" altLang="zh-CN" dirty="0" smtClean="0"/>
              <a:t>Saving about 50% in Compression mode.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IO </a:t>
            </a:r>
          </a:p>
          <a:p>
            <a:pPr lvl="1"/>
            <a:r>
              <a:rPr lang="en-US" altLang="zh-CN" dirty="0" smtClean="0"/>
              <a:t>Not </a:t>
            </a:r>
            <a:r>
              <a:rPr lang="en-US" altLang="zh-CN" dirty="0"/>
              <a:t>heavily </a:t>
            </a:r>
            <a:r>
              <a:rPr lang="en-US" altLang="zh-CN" dirty="0" smtClean="0"/>
              <a:t>IO Requests.  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Side effect: More CPU needed. </a:t>
            </a:r>
          </a:p>
          <a:p>
            <a:pPr lvl="1"/>
            <a:endParaRPr lang="en-US" altLang="zh-CN" dirty="0" smtClean="0"/>
          </a:p>
          <a:p>
            <a:endParaRPr lang="en-US" altLang="zh-CN" sz="1600" dirty="0" smtClean="0"/>
          </a:p>
          <a:p>
            <a:endParaRPr lang="en-US" altLang="zh-CN" sz="1600" dirty="0"/>
          </a:p>
          <a:p>
            <a:r>
              <a:rPr lang="en-US" altLang="zh-CN" sz="1600" dirty="0" smtClean="0"/>
              <a:t>With 5million rows.</a:t>
            </a:r>
          </a:p>
        </p:txBody>
      </p:sp>
    </p:spTree>
    <p:extLst>
      <p:ext uri="{BB962C8B-B14F-4D97-AF65-F5344CB8AC3E}">
        <p14:creationId xmlns:p14="http://schemas.microsoft.com/office/powerpoint/2010/main" val="15552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MyRocks-InnoDB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987574"/>
            <a:ext cx="8568952" cy="3672408"/>
          </a:xfrm>
        </p:spPr>
        <p:txBody>
          <a:bodyPr/>
          <a:lstStyle/>
          <a:p>
            <a:r>
              <a:rPr lang="en-US" altLang="zh-CN" dirty="0" smtClean="0"/>
              <a:t>Storing data in </a:t>
            </a:r>
            <a:r>
              <a:rPr lang="en-US" altLang="zh-CN" dirty="0" err="1" smtClean="0"/>
              <a:t>InnoDB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B+ Tree,  </a:t>
            </a:r>
          </a:p>
          <a:p>
            <a:pPr lvl="2"/>
            <a:r>
              <a:rPr lang="en-US" altLang="zh-CN" dirty="0" smtClean="0"/>
              <a:t>data in sequential order (Best)</a:t>
            </a:r>
          </a:p>
          <a:p>
            <a:pPr lvl="2"/>
            <a:r>
              <a:rPr lang="en-US" altLang="zh-CN" dirty="0" smtClean="0"/>
              <a:t>Or get fragmentation. </a:t>
            </a:r>
          </a:p>
          <a:p>
            <a:pPr lvl="2"/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637759" y="3910060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1|2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60102" y="3895381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3|4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87624" y="2931790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8" name="直接连接符 7"/>
          <p:cNvCxnSpPr>
            <a:endCxn id="4" idx="0"/>
          </p:cNvCxnSpPr>
          <p:nvPr/>
        </p:nvCxnSpPr>
        <p:spPr>
          <a:xfrm flipH="1">
            <a:off x="1141815" y="3468741"/>
            <a:ext cx="288032" cy="441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6" idx="2"/>
          </p:cNvCxnSpPr>
          <p:nvPr/>
        </p:nvCxnSpPr>
        <p:spPr>
          <a:xfrm>
            <a:off x="1691680" y="3507854"/>
            <a:ext cx="936104" cy="355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-115225" y="4774168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altLang="zh-CN" dirty="0" smtClean="0"/>
              <a:t> 1,2,3,4</a:t>
            </a:r>
            <a:endParaRPr lang="en-US" altLang="zh-CN" dirty="0"/>
          </a:p>
        </p:txBody>
      </p:sp>
      <p:sp>
        <p:nvSpPr>
          <p:cNvPr id="18" name="矩形 17"/>
          <p:cNvSpPr/>
          <p:nvPr/>
        </p:nvSpPr>
        <p:spPr>
          <a:xfrm>
            <a:off x="4304159" y="4731969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altLang="zh-CN" dirty="0" smtClean="0"/>
              <a:t> 3,1,4,2</a:t>
            </a:r>
            <a:endParaRPr lang="en-US" altLang="zh-CN" dirty="0"/>
          </a:p>
        </p:txBody>
      </p:sp>
      <p:sp>
        <p:nvSpPr>
          <p:cNvPr id="19" name="矩形 18"/>
          <p:cNvSpPr/>
          <p:nvPr/>
        </p:nvSpPr>
        <p:spPr>
          <a:xfrm>
            <a:off x="3794967" y="406181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1|2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685018" y="408237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860032" y="2535746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5205207" y="410938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4490261" y="3363838"/>
            <a:ext cx="10081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endParaRPr lang="zh-CN" altLang="en-US" dirty="0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5004048" y="3077614"/>
            <a:ext cx="288032" cy="441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4428762" y="3817898"/>
            <a:ext cx="288032" cy="441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171774" y="3818328"/>
            <a:ext cx="936104" cy="355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20" idx="0"/>
          </p:cNvCxnSpPr>
          <p:nvPr/>
        </p:nvCxnSpPr>
        <p:spPr>
          <a:xfrm>
            <a:off x="5607472" y="3103594"/>
            <a:ext cx="1581602" cy="978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0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8133" y="1188330"/>
            <a:ext cx="8892480" cy="3672408"/>
          </a:xfrm>
        </p:spPr>
        <p:txBody>
          <a:bodyPr/>
          <a:lstStyle/>
          <a:p>
            <a:endParaRPr lang="en-US" altLang="zh-CN" sz="2000" dirty="0" smtClean="0"/>
          </a:p>
          <a:p>
            <a:pPr marL="0" indent="0">
              <a:buNone/>
            </a:pPr>
            <a:endParaRPr lang="en-US" altLang="zh-CN" sz="4800" b="1" dirty="0"/>
          </a:p>
          <a:p>
            <a:pPr algn="ctr"/>
            <a:r>
              <a:rPr lang="en-US" altLang="zh-CN" sz="4800" dirty="0" err="1" smtClean="0"/>
              <a:t>MyRocks</a:t>
            </a:r>
            <a:r>
              <a:rPr lang="en-US" altLang="zh-CN" sz="4800" dirty="0" smtClean="0"/>
              <a:t> is OK</a:t>
            </a:r>
          </a:p>
        </p:txBody>
      </p:sp>
      <p:sp>
        <p:nvSpPr>
          <p:cNvPr id="6" name="矩形 5"/>
          <p:cNvSpPr/>
          <p:nvPr/>
        </p:nvSpPr>
        <p:spPr>
          <a:xfrm>
            <a:off x="6752558" y="726665"/>
            <a:ext cx="616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87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MyRocks-InnoDB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Compression</a:t>
            </a:r>
          </a:p>
          <a:p>
            <a:pPr lvl="1"/>
            <a:r>
              <a:rPr lang="en-US" altLang="zh-CN" dirty="0" smtClean="0"/>
              <a:t>Original size 16k ---</a:t>
            </a:r>
            <a:r>
              <a:rPr lang="en-US" altLang="zh-CN" dirty="0" smtClean="0">
                <a:sym typeface="Wingdings" panose="05000000000000000000" pitchFamily="2" charset="2"/>
              </a:rPr>
              <a:t> 5k Compressed - 8k on OS.</a:t>
            </a:r>
          </a:p>
          <a:p>
            <a:pPr lvl="1"/>
            <a:r>
              <a:rPr lang="en-US" altLang="zh-CN" dirty="0" smtClean="0">
                <a:sym typeface="Wingdings" panose="05000000000000000000" pitchFamily="2" charset="2"/>
              </a:rPr>
              <a:t>3k/Page wasted.</a:t>
            </a:r>
            <a:endParaRPr lang="en-US" altLang="zh-CN" dirty="0" smtClean="0"/>
          </a:p>
        </p:txBody>
      </p:sp>
      <p:pic>
        <p:nvPicPr>
          <p:cNvPr id="1026" name="Picture 2" descr="Space Amplification in Inno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23025"/>
            <a:ext cx="6613848" cy="22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On Data Space For </a:t>
            </a:r>
            <a:r>
              <a:rPr lang="en-US" altLang="zh-CN" dirty="0" err="1" smtClean="0"/>
              <a:t>InnoDB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Space Amplification In </a:t>
            </a:r>
            <a:r>
              <a:rPr lang="en-US" altLang="zh-CN" dirty="0" err="1" smtClean="0"/>
              <a:t>InnoDB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HHD</a:t>
            </a:r>
          </a:p>
          <a:p>
            <a:pPr lvl="1"/>
            <a:r>
              <a:rPr lang="en-US" altLang="zh-CN" dirty="0" smtClean="0"/>
              <a:t>SSD</a:t>
            </a:r>
          </a:p>
          <a:p>
            <a:r>
              <a:rPr lang="en-US" altLang="zh-CN" dirty="0" smtClean="0"/>
              <a:t>More random accessing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More Cost to infrastructures</a:t>
            </a:r>
            <a:r>
              <a:rPr lang="en-US" altLang="zh-CN" b="1" dirty="0" smtClean="0"/>
              <a:t>.</a:t>
            </a:r>
            <a:r>
              <a:rPr lang="en-US" altLang="zh-CN" b="1" dirty="0"/>
              <a:t> 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More IOs</a:t>
            </a:r>
          </a:p>
        </p:txBody>
      </p:sp>
    </p:spTree>
    <p:extLst>
      <p:ext uri="{BB962C8B-B14F-4D97-AF65-F5344CB8AC3E}">
        <p14:creationId xmlns:p14="http://schemas.microsoft.com/office/powerpoint/2010/main" val="353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MyRocks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15566"/>
            <a:ext cx="8568952" cy="3960440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Solutions of </a:t>
            </a:r>
            <a:r>
              <a:rPr lang="en-US" altLang="zh-CN" dirty="0" err="1" smtClean="0"/>
              <a:t>MyRocks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83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</a:t>
            </a:r>
            <a:r>
              <a:rPr lang="en-US" altLang="zh-CN" dirty="0" err="1" smtClean="0"/>
              <a:t>MyRocks-MyRocks</a:t>
            </a:r>
            <a:endParaRPr lang="zh-CN" altLang="en-US" dirty="0"/>
          </a:p>
        </p:txBody>
      </p:sp>
      <p:pic>
        <p:nvPicPr>
          <p:cNvPr id="2050" name="Picture 2" descr="https://upload.wikimedia.org/wikipedia/commons/f/f2/LSM_Tre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4" y="1504490"/>
            <a:ext cx="5663728" cy="31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987574"/>
            <a:ext cx="104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LSM Tree</a:t>
            </a:r>
            <a:endParaRPr lang="en-US" altLang="zh-CN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870"/>
              </p:ext>
            </p:extLst>
          </p:nvPr>
        </p:nvGraphicFramePr>
        <p:xfrm>
          <a:off x="6239088" y="2643758"/>
          <a:ext cx="2880437" cy="1737360"/>
        </p:xfrm>
        <a:graphic>
          <a:graphicData uri="http://schemas.openxmlformats.org/drawingml/2006/table">
            <a:tbl>
              <a:tblPr/>
              <a:tblGrid>
                <a:gridCol w="886799"/>
                <a:gridCol w="230021"/>
                <a:gridCol w="766736"/>
                <a:gridCol w="996881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</a:rPr>
                        <a:t>Avg.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Worst Case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Insert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O(1)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Find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smtClean="0">
                          <a:effectLst/>
                        </a:rPr>
                        <a:t>Delete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zh-CN" altLang="en-US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O(N)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5687" y="4807565"/>
            <a:ext cx="5744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hlinkClick r:id="rId4"/>
              </a:rPr>
              <a:t>https://github.com/sears/bLSM</a:t>
            </a:r>
            <a:r>
              <a:rPr lang="zh-CN" altLang="en-US" dirty="0" smtClean="0">
                <a:hlinkClick r:id="rId4"/>
              </a:rPr>
              <a:t>/</a:t>
            </a:r>
            <a:r>
              <a:rPr lang="zh-CN" altLang="en-US" dirty="0" smtClean="0"/>
              <a:t> </a:t>
            </a:r>
            <a:r>
              <a:rPr lang="en-US" altLang="zh-CN" dirty="0" smtClean="0"/>
              <a:t>LSM incorporates B+ tree.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20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9815</TotalTime>
  <Words>1005</Words>
  <Application>Microsoft Office PowerPoint</Application>
  <PresentationFormat>全屏显示(16:9)</PresentationFormat>
  <Paragraphs>459</Paragraphs>
  <Slides>51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8" baseType="lpstr">
      <vt:lpstr>宋体</vt:lpstr>
      <vt:lpstr>微软雅黑</vt:lpstr>
      <vt:lpstr>Angsana New</vt:lpstr>
      <vt:lpstr>Arial</vt:lpstr>
      <vt:lpstr>Calibri</vt:lpstr>
      <vt:lpstr>Wingdings</vt:lpstr>
      <vt:lpstr>Office 主题</vt:lpstr>
      <vt:lpstr>MyRocksDB for MySQL</vt:lpstr>
      <vt:lpstr>MyRocks</vt:lpstr>
      <vt:lpstr>Why MyRocks-InnoDB</vt:lpstr>
      <vt:lpstr>Why MyRocks-MyRocks</vt:lpstr>
      <vt:lpstr>Why MyRocks-InnoDB</vt:lpstr>
      <vt:lpstr>Why MyRocks-InnoDB</vt:lpstr>
      <vt:lpstr>Conclusion On Data Space For InnoDB.</vt:lpstr>
      <vt:lpstr>MyRocks</vt:lpstr>
      <vt:lpstr>Why MyRocks-MyRocks</vt:lpstr>
      <vt:lpstr>Why MyRocks-MyRocks</vt:lpstr>
      <vt:lpstr>RocksDB</vt:lpstr>
      <vt:lpstr>RocksDB</vt:lpstr>
      <vt:lpstr>RocksDB</vt:lpstr>
      <vt:lpstr>Why MyRocks-MyRocks</vt:lpstr>
      <vt:lpstr>Why MyRocks-MyRocks</vt:lpstr>
      <vt:lpstr>Why MyRocks-MyRocks</vt:lpstr>
      <vt:lpstr>Why MyRocks-MyRocks</vt:lpstr>
      <vt:lpstr>Why MyRocks-MyRocks</vt:lpstr>
      <vt:lpstr>Conclusion On Writing Amp.</vt:lpstr>
      <vt:lpstr>Conclusion On Data Space for MyRocks</vt:lpstr>
      <vt:lpstr>MyRocks Row Format</vt:lpstr>
      <vt:lpstr>Why MyRocks-MyRocks</vt:lpstr>
      <vt:lpstr>Why MyRocks-MyRocks</vt:lpstr>
      <vt:lpstr>Why MyRocks-MyRocks</vt:lpstr>
      <vt:lpstr>Why MyRocks-MyRocks</vt:lpstr>
      <vt:lpstr>MyRocks Features</vt:lpstr>
      <vt:lpstr>MyRocks Features</vt:lpstr>
      <vt:lpstr>Backup Tools</vt:lpstr>
      <vt:lpstr>Multi-Storage Engine.</vt:lpstr>
      <vt:lpstr>Multi-Storage Engine.</vt:lpstr>
      <vt:lpstr>Multi-Storage Engine.</vt:lpstr>
      <vt:lpstr>Multi-Storage Engine.</vt:lpstr>
      <vt:lpstr>Data Files</vt:lpstr>
      <vt:lpstr>Data Files</vt:lpstr>
      <vt:lpstr>Data Files</vt:lpstr>
      <vt:lpstr>Engine Status</vt:lpstr>
      <vt:lpstr>MyRocks Features</vt:lpstr>
      <vt:lpstr>Limitation of MyRocks</vt:lpstr>
      <vt:lpstr>MyRocks Features</vt:lpstr>
      <vt:lpstr>Data Size</vt:lpstr>
      <vt:lpstr>Selection Time</vt:lpstr>
      <vt:lpstr>Selection Time</vt:lpstr>
      <vt:lpstr>Results</vt:lpstr>
      <vt:lpstr>Results</vt:lpstr>
      <vt:lpstr>Results Comparison</vt:lpstr>
      <vt:lpstr>Results Comparison</vt:lpstr>
      <vt:lpstr>IoStat for MyRocks</vt:lpstr>
      <vt:lpstr>IoStat for MySQL</vt:lpstr>
      <vt:lpstr>Conclusion On Results</vt:lpstr>
      <vt:lpstr>Conclusion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请在此处输入封面主标题</dc:title>
  <dc:creator>zhangkangyi</dc:creator>
  <cp:lastModifiedBy>李浩（Homli）</cp:lastModifiedBy>
  <cp:revision>962</cp:revision>
  <dcterms:created xsi:type="dcterms:W3CDTF">2015-09-21T02:13:28Z</dcterms:created>
  <dcterms:modified xsi:type="dcterms:W3CDTF">2018-03-12T10:42:10Z</dcterms:modified>
</cp:coreProperties>
</file>