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0" r:id="rId3"/>
    <p:sldId id="328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7" r:id="rId19"/>
    <p:sldId id="336" r:id="rId20"/>
    <p:sldId id="338" r:id="rId21"/>
    <p:sldId id="339" r:id="rId22"/>
    <p:sldId id="341" r:id="rId23"/>
    <p:sldId id="340" r:id="rId24"/>
    <p:sldId id="343" r:id="rId25"/>
    <p:sldId id="345" r:id="rId26"/>
    <p:sldId id="344" r:id="rId27"/>
    <p:sldId id="346" r:id="rId28"/>
    <p:sldId id="347" r:id="rId29"/>
    <p:sldId id="348" r:id="rId30"/>
    <p:sldId id="349" r:id="rId31"/>
    <p:sldId id="350" r:id="rId32"/>
    <p:sldId id="351" r:id="rId33"/>
    <p:sldId id="260" r:id="rId3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3165" autoAdjust="0"/>
  </p:normalViewPr>
  <p:slideViewPr>
    <p:cSldViewPr>
      <p:cViewPr varScale="1">
        <p:scale>
          <a:sx n="88" d="100"/>
          <a:sy n="88" d="100"/>
        </p:scale>
        <p:origin x="96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3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8E395-5B39-49C6-9E42-6E61D338186D}" type="datetimeFigureOut">
              <a:rPr lang="zh-CN" altLang="en-US" smtClean="0"/>
              <a:pPr/>
              <a:t>2018/3/12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F5274-F4FF-44CE-AB7C-BB0E9BB51B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40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47C7-5719-499B-863C-38F90E72BFFD}" type="datetimeFigureOut">
              <a:rPr lang="zh-CN" altLang="en-US" smtClean="0"/>
              <a:pPr/>
              <a:t>2018/3/12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1F17C-E28F-495F-ADC7-F58DBF2FF3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03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F17C-E28F-495F-ADC7-F58DBF2FF38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18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179512" y="3363838"/>
            <a:ext cx="8856984" cy="569218"/>
          </a:xfrm>
        </p:spPr>
        <p:txBody>
          <a:bodyPr>
            <a:noAutofit/>
          </a:bodyPr>
          <a:lstStyle>
            <a:lvl1pPr algn="l">
              <a:defRPr sz="3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示意主标题文字（</a:t>
            </a:r>
            <a:r>
              <a:rPr lang="en-US" altLang="zh-CN" dirty="0" smtClean="0"/>
              <a:t>38</a:t>
            </a:r>
            <a:r>
              <a:rPr lang="zh-CN" altLang="en-US" dirty="0" smtClean="0"/>
              <a:t>号粗字）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79512" y="4155926"/>
            <a:ext cx="8712968" cy="505222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示意副标题文字（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号细字）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528" y="205979"/>
            <a:ext cx="8424936" cy="493563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内页标题微软雅黑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51520" y="915566"/>
            <a:ext cx="8568952" cy="3672408"/>
          </a:xfrm>
        </p:spPr>
        <p:txBody>
          <a:bodyPr>
            <a:normAutofit/>
          </a:bodyPr>
          <a:lstStyle>
            <a:lvl1pPr marL="182563" indent="-182563">
              <a:buSzPct val="100000"/>
              <a:buFont typeface="Arial" panose="020B0604020202020204" pitchFamily="34" charset="0"/>
              <a:buChar char="•"/>
              <a:defRPr kumimoji="0" lang="en-US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正文</a:t>
            </a:r>
            <a:r>
              <a:rPr lang="en-US" altLang="zh-CN" dirty="0" smtClean="0"/>
              <a:t>-</a:t>
            </a:r>
            <a:r>
              <a:rPr lang="zh-CN" altLang="en-US" dirty="0" smtClean="0"/>
              <a:t>微软雅黑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号字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upeng\Desktop\150921_爱奇艺_品牌_PPT模板-09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48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pic>
        <p:nvPicPr>
          <p:cNvPr id="3074" name="Picture 2" descr="C:\Users\xupeng\Desktop\150921_爱奇艺_品牌_PPT模板-08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"/>
            <a:ext cx="9144000" cy="51448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07504" y="3291830"/>
            <a:ext cx="8928992" cy="792088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Aurora&amp;Polar&amp;Taurus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07504" y="4083918"/>
            <a:ext cx="8712968" cy="505222"/>
          </a:xfrm>
        </p:spPr>
        <p:txBody>
          <a:bodyPr/>
          <a:lstStyle/>
          <a:p>
            <a:r>
              <a:rPr lang="en-US" altLang="zh-CN" dirty="0" smtClean="0"/>
              <a:t>An Introduction to Cloud RDBMS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LOG IS DATABASE</a:t>
            </a:r>
          </a:p>
          <a:p>
            <a:pPr lvl="2"/>
            <a:r>
              <a:rPr lang="zh-CN" altLang="en-US" dirty="0" smtClean="0"/>
              <a:t>传统数据库，修改一个</a:t>
            </a:r>
            <a:r>
              <a:rPr lang="en-US" altLang="zh-CN" dirty="0" smtClean="0"/>
              <a:t>Data page</a:t>
            </a:r>
            <a:r>
              <a:rPr lang="zh-CN" altLang="en-US" dirty="0" smtClean="0"/>
              <a:t>后，产生</a:t>
            </a:r>
            <a:r>
              <a:rPr lang="en-US" altLang="zh-CN" dirty="0" smtClean="0"/>
              <a:t>WAL-REDO LOG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Aurora</a:t>
            </a:r>
            <a:r>
              <a:rPr lang="zh-CN" altLang="en-US" dirty="0" smtClean="0"/>
              <a:t>仅仅会产生跨网络的</a:t>
            </a:r>
            <a:r>
              <a:rPr lang="en-US" altLang="zh-CN" dirty="0" smtClean="0"/>
              <a:t>REDLOG </a:t>
            </a:r>
            <a:r>
              <a:rPr lang="zh-CN" altLang="en-US" dirty="0" smtClean="0"/>
              <a:t>写操作</a:t>
            </a:r>
            <a:r>
              <a:rPr lang="en-US" altLang="zh-CN" dirty="0" smtClean="0"/>
              <a:t>;</a:t>
            </a:r>
          </a:p>
          <a:p>
            <a:pPr lvl="2"/>
            <a:r>
              <a:rPr lang="zh-CN" altLang="en-US" dirty="0" smtClean="0"/>
              <a:t>在数据库层没有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写，没有</a:t>
            </a:r>
            <a:r>
              <a:rPr lang="en-US" altLang="zh-CN" dirty="0" err="1" smtClean="0"/>
              <a:t>CheckPoint</a:t>
            </a:r>
            <a:r>
              <a:rPr lang="zh-CN" altLang="en-US" dirty="0" smtClean="0"/>
              <a:t>，没有后台写操作，没有</a:t>
            </a:r>
            <a:r>
              <a:rPr lang="en-US" altLang="zh-CN" dirty="0" smtClean="0"/>
              <a:t>Cache</a:t>
            </a:r>
            <a:r>
              <a:rPr lang="zh-CN" altLang="en-US" dirty="0" smtClean="0"/>
              <a:t>置换；</a:t>
            </a:r>
            <a:endParaRPr lang="zh-CN" altLang="en-US" dirty="0"/>
          </a:p>
          <a:p>
            <a:pPr lvl="2"/>
            <a:r>
              <a:rPr lang="en-US" altLang="zh-CN" dirty="0" smtClean="0"/>
              <a:t>LOG</a:t>
            </a:r>
            <a:r>
              <a:rPr lang="zh-CN" altLang="en-US" dirty="0" smtClean="0"/>
              <a:t>被下推到存储层；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后台进程负责依据</a:t>
            </a:r>
            <a:r>
              <a:rPr lang="en-US" altLang="zh-CN" dirty="0" smtClean="0"/>
              <a:t>REDLO</a:t>
            </a:r>
            <a:r>
              <a:rPr lang="zh-CN" altLang="en-US" dirty="0" smtClean="0"/>
              <a:t>产生所需要的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，类似传统数据库总的</a:t>
            </a:r>
            <a:r>
              <a:rPr lang="en-US" altLang="zh-CN" dirty="0" smtClean="0"/>
              <a:t>Recovery</a:t>
            </a:r>
            <a:r>
              <a:rPr lang="zh-CN" altLang="en-US" dirty="0" smtClean="0"/>
              <a:t>操作；</a:t>
            </a:r>
            <a:endParaRPr lang="zh-CN" altLang="en-US" dirty="0"/>
          </a:p>
          <a:p>
            <a:pPr lvl="2"/>
            <a:r>
              <a:rPr lang="zh-CN" altLang="en-US" dirty="0" smtClean="0"/>
              <a:t>为了防止页面在创建过程中修改链过长，后台会持续的将页面物化；</a:t>
            </a:r>
            <a:endParaRPr lang="zh-CN" altLang="en-US" dirty="0"/>
          </a:p>
          <a:p>
            <a:pPr lvl="2"/>
            <a:r>
              <a:rPr lang="zh-CN" altLang="en-US" dirty="0" smtClean="0"/>
              <a:t>与</a:t>
            </a:r>
            <a:r>
              <a:rPr lang="en-US" altLang="zh-CN" dirty="0" smtClean="0"/>
              <a:t>Checkpoint</a:t>
            </a:r>
            <a:r>
              <a:rPr lang="zh-CN" altLang="en-US" dirty="0" smtClean="0"/>
              <a:t>不一样，只有具有较长修改链的页面需要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zh-CN" altLang="en-US" dirty="0" smtClean="0"/>
              <a:t>   进行物化处理，而</a:t>
            </a:r>
            <a:r>
              <a:rPr lang="en-US" altLang="zh-CN" dirty="0" err="1" smtClean="0"/>
              <a:t>CheckPoint</a:t>
            </a:r>
            <a:r>
              <a:rPr lang="zh-CN" altLang="en-US" dirty="0" smtClean="0"/>
              <a:t>是所有的脏页；</a:t>
            </a:r>
            <a:endParaRPr lang="en-US" altLang="zh-CN" dirty="0" smtClean="0"/>
          </a:p>
          <a:p>
            <a:pPr lvl="2"/>
            <a:r>
              <a:rPr lang="zh-CN" altLang="en-US" dirty="0"/>
              <a:t>存储服务可以进行</a:t>
            </a:r>
            <a:r>
              <a:rPr lang="en-US" altLang="zh-CN" dirty="0"/>
              <a:t>Scale-Out;</a:t>
            </a:r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045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4176464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987574"/>
            <a:ext cx="45243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4176464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altLang="zh-CN" dirty="0" smtClean="0"/>
              <a:t>Primary Node</a:t>
            </a:r>
            <a:r>
              <a:rPr lang="zh-CN" altLang="en-US" dirty="0" smtClean="0"/>
              <a:t>仅仅将</a:t>
            </a:r>
            <a:r>
              <a:rPr lang="en-US" altLang="zh-CN" dirty="0" smtClean="0"/>
              <a:t>REDO LOG</a:t>
            </a:r>
            <a:r>
              <a:rPr lang="zh-CN" altLang="en-US" dirty="0" smtClean="0"/>
              <a:t>写入存储服务中；</a:t>
            </a:r>
            <a:endParaRPr lang="en-US" altLang="zh-CN" dirty="0" smtClean="0"/>
          </a:p>
          <a:p>
            <a:pPr lvl="1" algn="just"/>
            <a:r>
              <a:rPr lang="zh-CN" altLang="en-US" dirty="0" smtClean="0"/>
              <a:t>同时，将这些</a:t>
            </a:r>
            <a:r>
              <a:rPr lang="en-US" altLang="zh-CN" dirty="0" smtClean="0"/>
              <a:t>LOG</a:t>
            </a:r>
            <a:r>
              <a:rPr lang="zh-CN" altLang="en-US" dirty="0" smtClean="0"/>
              <a:t>中所涉及到的更新的元数据写到副本中</a:t>
            </a:r>
            <a:r>
              <a:rPr lang="en-US" altLang="zh-CN" dirty="0" smtClean="0"/>
              <a:t>;</a:t>
            </a:r>
          </a:p>
          <a:p>
            <a:pPr lvl="1" algn="just"/>
            <a:r>
              <a:rPr lang="en-US" altLang="zh-CN" dirty="0" smtClean="0"/>
              <a:t>LOG </a:t>
            </a:r>
            <a:r>
              <a:rPr lang="zh-CN" altLang="en-US" dirty="0" smtClean="0"/>
              <a:t>是按照目的地址</a:t>
            </a:r>
            <a:r>
              <a:rPr lang="en-US" altLang="zh-CN" dirty="0" smtClean="0"/>
              <a:t>(</a:t>
            </a:r>
            <a:r>
              <a:rPr lang="zh-CN" altLang="en-US" dirty="0" smtClean="0"/>
              <a:t>例如：按照</a:t>
            </a:r>
            <a:r>
              <a:rPr lang="en-US" altLang="zh-CN" dirty="0" smtClean="0"/>
              <a:t>PG)</a:t>
            </a:r>
            <a:r>
              <a:rPr lang="zh-CN" altLang="en-US" dirty="0" smtClean="0"/>
              <a:t>进行排序，然后发送到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个副本中并进行持久化到磁盘；</a:t>
            </a:r>
            <a:endParaRPr lang="en-US" altLang="zh-CN" dirty="0" smtClean="0"/>
          </a:p>
          <a:p>
            <a:pPr lvl="1" algn="just"/>
            <a:r>
              <a:rPr lang="en-US" altLang="zh-CN" dirty="0" smtClean="0"/>
              <a:t>4</a:t>
            </a:r>
            <a:r>
              <a:rPr lang="zh-CN" altLang="en-US" dirty="0" smtClean="0"/>
              <a:t>个副本返回</a:t>
            </a:r>
            <a:r>
              <a:rPr lang="en-US" altLang="zh-CN" dirty="0" smtClean="0"/>
              <a:t>ACK</a:t>
            </a:r>
            <a:r>
              <a:rPr lang="zh-CN" altLang="en-US" dirty="0" smtClean="0"/>
              <a:t>就认为是</a:t>
            </a:r>
            <a:r>
              <a:rPr lang="en-US" altLang="zh-CN" dirty="0" smtClean="0"/>
              <a:t>OK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 algn="just"/>
            <a:r>
              <a:rPr lang="zh-CN" altLang="en-US" dirty="0"/>
              <a:t>副本根据首的</a:t>
            </a:r>
            <a:r>
              <a:rPr lang="en-US" altLang="zh-CN" dirty="0"/>
              <a:t>LOG</a:t>
            </a:r>
            <a:r>
              <a:rPr lang="zh-CN" altLang="en-US" dirty="0"/>
              <a:t>信息，进行本地</a:t>
            </a:r>
            <a:r>
              <a:rPr lang="en-US" altLang="zh-CN" dirty="0"/>
              <a:t>Buffer Caches</a:t>
            </a:r>
            <a:r>
              <a:rPr lang="zh-CN" altLang="en-US" dirty="0"/>
              <a:t>的更新；</a:t>
            </a:r>
            <a:endParaRPr lang="en-US" altLang="zh-CN" dirty="0"/>
          </a:p>
          <a:p>
            <a:pPr lvl="1" algn="just"/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r>
              <a:rPr lang="zh-CN" altLang="en-US" sz="1300" dirty="0" smtClean="0"/>
              <a:t>测试条件：</a:t>
            </a:r>
            <a:r>
              <a:rPr lang="en-US" altLang="zh-CN" sz="1300" dirty="0" smtClean="0"/>
              <a:t>100G ,Write-Only</a:t>
            </a:r>
            <a:endParaRPr lang="en-US" altLang="zh-CN" sz="1300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297907"/>
            <a:ext cx="49244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Storage Service </a:t>
            </a:r>
          </a:p>
          <a:p>
            <a:pPr lvl="2"/>
            <a:r>
              <a:rPr lang="zh-CN" altLang="en-US" dirty="0" smtClean="0"/>
              <a:t>目的：最小化写请求的延时时间</a:t>
            </a:r>
            <a:r>
              <a:rPr lang="en-US" altLang="zh-CN" dirty="0" smtClean="0"/>
              <a:t>-</a:t>
            </a:r>
            <a:r>
              <a:rPr lang="zh-CN" altLang="en-US" dirty="0" smtClean="0"/>
              <a:t>将所有的写操作后台处理；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Aurora</a:t>
            </a:r>
            <a:r>
              <a:rPr lang="zh-CN" altLang="en-US" dirty="0" smtClean="0"/>
              <a:t>中，后端处理负相关前端处理；传统数据库是正相关；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存储节点所涉及到的</a:t>
            </a:r>
            <a:r>
              <a:rPr lang="en-US" altLang="zh-CN" dirty="0" smtClean="0"/>
              <a:t>IO</a:t>
            </a:r>
            <a:r>
              <a:rPr lang="zh-CN" altLang="en-US" dirty="0" smtClean="0"/>
              <a:t>操作</a:t>
            </a:r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427734"/>
            <a:ext cx="3655491" cy="24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）接收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记录并将其添加到内存中的</a:t>
            </a:r>
            <a:r>
              <a:rPr lang="en-US" altLang="zh-CN" dirty="0" smtClean="0"/>
              <a:t>Queue</a:t>
            </a:r>
            <a:r>
              <a:rPr lang="zh-CN" altLang="en-US" dirty="0" smtClean="0"/>
              <a:t>中；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）持久化</a:t>
            </a:r>
            <a:r>
              <a:rPr lang="en-US" altLang="zh-CN" dirty="0" smtClean="0"/>
              <a:t>LOG</a:t>
            </a:r>
            <a:r>
              <a:rPr lang="zh-CN" altLang="en-US" dirty="0" smtClean="0"/>
              <a:t>并返回</a:t>
            </a:r>
            <a:r>
              <a:rPr lang="en-US" altLang="zh-CN" dirty="0" smtClean="0"/>
              <a:t>ACK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）规整</a:t>
            </a:r>
            <a:r>
              <a:rPr lang="en-US" altLang="zh-CN" dirty="0" smtClean="0"/>
              <a:t>LOG </a:t>
            </a:r>
            <a:r>
              <a:rPr lang="zh-CN" altLang="en-US" dirty="0" smtClean="0"/>
              <a:t>并查找那些</a:t>
            </a:r>
            <a:r>
              <a:rPr lang="en-US" altLang="zh-CN" dirty="0" smtClean="0"/>
              <a:t>LOG</a:t>
            </a:r>
            <a:r>
              <a:rPr lang="zh-CN" altLang="en-US" dirty="0" smtClean="0"/>
              <a:t>丢失；</a:t>
            </a:r>
            <a:endParaRPr lang="zh-CN" altLang="en-US" dirty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）于其他节点进行</a:t>
            </a:r>
            <a:r>
              <a:rPr lang="en-US" altLang="zh-CN" dirty="0" smtClean="0"/>
              <a:t>Gossip</a:t>
            </a:r>
            <a:r>
              <a:rPr lang="zh-CN" altLang="en-US" dirty="0" smtClean="0"/>
              <a:t>，来获得所丢失的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）整合并应用</a:t>
            </a:r>
            <a:r>
              <a:rPr lang="en-US" altLang="zh-CN" dirty="0" smtClean="0"/>
              <a:t>LOG</a:t>
            </a:r>
            <a:r>
              <a:rPr lang="zh-CN" altLang="en-US" dirty="0" smtClean="0"/>
              <a:t>，构成新的数据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影像；</a:t>
            </a:r>
            <a:endParaRPr lang="zh-CN" altLang="en-US" dirty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）定期的将新页面和</a:t>
            </a:r>
            <a:r>
              <a:rPr lang="en-US" altLang="zh-CN" dirty="0" smtClean="0"/>
              <a:t>LOG</a:t>
            </a:r>
            <a:r>
              <a:rPr lang="zh-CN" altLang="en-US" dirty="0" smtClean="0"/>
              <a:t>写入</a:t>
            </a:r>
            <a:r>
              <a:rPr lang="en-US" altLang="zh-CN" dirty="0" smtClean="0"/>
              <a:t>S3</a:t>
            </a:r>
            <a:r>
              <a:rPr lang="zh-CN" altLang="en-US" dirty="0" smtClean="0"/>
              <a:t>；</a:t>
            </a:r>
            <a:endParaRPr lang="zh-CN" altLang="en-US" dirty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）垃圾处理，</a:t>
            </a:r>
            <a:r>
              <a:rPr lang="en-US" altLang="zh-CN" dirty="0" smtClean="0"/>
              <a:t>Old version</a:t>
            </a:r>
            <a:r>
              <a:rPr lang="zh-CN" altLang="en-US" dirty="0" smtClean="0"/>
              <a:t>且无用的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进行</a:t>
            </a:r>
            <a:r>
              <a:rPr lang="en-US" altLang="zh-CN" dirty="0" smtClean="0"/>
              <a:t>CRC</a:t>
            </a:r>
            <a:r>
              <a:rPr lang="zh-CN" altLang="en-US" dirty="0" smtClean="0"/>
              <a:t>验证</a:t>
            </a:r>
            <a:r>
              <a:rPr lang="en-US" altLang="zh-CN" dirty="0" smtClean="0"/>
              <a:t>;</a:t>
            </a:r>
          </a:p>
          <a:p>
            <a:pPr lvl="2"/>
            <a:r>
              <a:rPr lang="zh-CN" altLang="en-US" dirty="0" smtClean="0"/>
              <a:t>仅仅（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）和（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）涉及到与前端交互，其他均是异步处理；</a:t>
            </a:r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69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altLang="zh-CN" dirty="0" smtClean="0"/>
              <a:t>LOG </a:t>
            </a:r>
            <a:r>
              <a:rPr lang="zh-CN" altLang="en-US" dirty="0" smtClean="0"/>
              <a:t>前追 （</a:t>
            </a:r>
            <a:r>
              <a:rPr lang="en-US" altLang="zh-CN" dirty="0" smtClean="0"/>
              <a:t>LOG Marches </a:t>
            </a:r>
            <a:r>
              <a:rPr lang="en-US" altLang="zh-CN" dirty="0" err="1" smtClean="0"/>
              <a:t>Foward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目的：</a:t>
            </a:r>
            <a:r>
              <a:rPr lang="zh-CN" altLang="en-US" dirty="0"/>
              <a:t>一致性的问题；在没有</a:t>
            </a:r>
            <a:r>
              <a:rPr lang="en-US" altLang="zh-CN" dirty="0" smtClean="0"/>
              <a:t>2PC</a:t>
            </a:r>
            <a:r>
              <a:rPr lang="zh-CN" altLang="en-US" dirty="0" smtClean="0"/>
              <a:t>的</a:t>
            </a:r>
            <a:r>
              <a:rPr lang="zh-CN" altLang="en-US" dirty="0"/>
              <a:t>状态下，进行一致性的</a:t>
            </a:r>
            <a:r>
              <a:rPr lang="zh-CN" altLang="en-US" dirty="0" smtClean="0"/>
              <a:t>保证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lvl="2"/>
            <a:r>
              <a:rPr lang="zh-CN" altLang="en-US" dirty="0"/>
              <a:t>避免比较昂贵</a:t>
            </a:r>
            <a:r>
              <a:rPr lang="zh-CN" altLang="en-US" dirty="0" smtClean="0"/>
              <a:t>的</a:t>
            </a:r>
            <a:r>
              <a:rPr lang="en-US" altLang="zh-CN" dirty="0" smtClean="0"/>
              <a:t>Redo </a:t>
            </a:r>
            <a:r>
              <a:rPr lang="en-US" altLang="zh-CN" dirty="0"/>
              <a:t>log</a:t>
            </a:r>
            <a:r>
              <a:rPr lang="zh-CN" altLang="en-US" dirty="0"/>
              <a:t>，</a:t>
            </a:r>
            <a:r>
              <a:rPr lang="zh-CN" altLang="en-US" dirty="0" smtClean="0"/>
              <a:t>在</a:t>
            </a:r>
            <a:r>
              <a:rPr lang="en-US" altLang="zh-CN" dirty="0" smtClean="0"/>
              <a:t>Crash Recovery</a:t>
            </a:r>
            <a:r>
              <a:rPr lang="zh-CN" altLang="en-US" dirty="0"/>
              <a:t>时候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 smtClean="0"/>
              <a:t>通过</a:t>
            </a:r>
            <a:r>
              <a:rPr lang="zh-CN" altLang="en-US" dirty="0"/>
              <a:t>异步处理的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lvl="2"/>
            <a:r>
              <a:rPr lang="zh-CN" altLang="en-US" dirty="0"/>
              <a:t>这里假设的约束是</a:t>
            </a:r>
            <a:r>
              <a:rPr lang="zh-CN" altLang="en-US" dirty="0" smtClean="0"/>
              <a:t>：</a:t>
            </a:r>
            <a:r>
              <a:rPr lang="en-US" altLang="zh-CN" dirty="0" smtClean="0"/>
              <a:t>Redo Log</a:t>
            </a:r>
            <a:r>
              <a:rPr lang="zh-CN" altLang="en-US" dirty="0"/>
              <a:t>是已</a:t>
            </a:r>
            <a:r>
              <a:rPr lang="en-US" altLang="zh-CN" dirty="0"/>
              <a:t>stream</a:t>
            </a:r>
            <a:r>
              <a:rPr lang="zh-CN" altLang="en-US" dirty="0"/>
              <a:t>的方式呈现</a:t>
            </a:r>
            <a:r>
              <a:rPr lang="zh-CN" altLang="en-US" dirty="0" smtClean="0"/>
              <a:t>，</a:t>
            </a:r>
            <a:r>
              <a:rPr lang="zh-CN" altLang="en-US" dirty="0"/>
              <a:t>且</a:t>
            </a:r>
            <a:r>
              <a:rPr lang="zh-CN" altLang="en-US" dirty="0" smtClean="0"/>
              <a:t>其</a:t>
            </a:r>
            <a:r>
              <a:rPr lang="en-US" altLang="zh-CN" dirty="0" smtClean="0"/>
              <a:t>Redo Log</a:t>
            </a:r>
            <a:r>
              <a:rPr lang="zh-CN" altLang="en-US" dirty="0"/>
              <a:t>顺序描述</a:t>
            </a:r>
            <a:r>
              <a:rPr lang="zh-CN" altLang="en-US" dirty="0" smtClean="0"/>
              <a:t>了一系列</a:t>
            </a:r>
            <a:r>
              <a:rPr lang="zh-CN" altLang="en-US" dirty="0"/>
              <a:t>变化的</a:t>
            </a:r>
            <a:r>
              <a:rPr lang="zh-CN" altLang="en-US" dirty="0" smtClean="0"/>
              <a:t>顺序，且每个</a:t>
            </a:r>
            <a:r>
              <a:rPr lang="en-US" altLang="zh-CN" dirty="0" smtClean="0"/>
              <a:t>LOG</a:t>
            </a:r>
            <a:r>
              <a:rPr lang="zh-CN" altLang="en-US" dirty="0" smtClean="0"/>
              <a:t>具有一个</a:t>
            </a:r>
            <a:r>
              <a:rPr lang="en-US" altLang="zh-CN" dirty="0" smtClean="0"/>
              <a:t>LSN</a:t>
            </a:r>
            <a:r>
              <a:rPr lang="zh-CN" altLang="en-US" dirty="0" smtClean="0"/>
              <a:t>；</a:t>
            </a:r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/>
              <a:t>维护了一个一致性和持久性的位点，该位点并随着我们</a:t>
            </a:r>
            <a:r>
              <a:rPr lang="zh-CN" altLang="en-US" dirty="0" smtClean="0"/>
              <a:t>收到未完成的存储请求的</a:t>
            </a:r>
            <a:r>
              <a:rPr lang="en-US" altLang="zh-CN" dirty="0" smtClean="0"/>
              <a:t>ACK</a:t>
            </a:r>
            <a:r>
              <a:rPr lang="zh-CN" altLang="en-US" dirty="0" smtClean="0"/>
              <a:t>向前移动；</a:t>
            </a:r>
            <a:endParaRPr lang="en-US" altLang="zh-CN" dirty="0" smtClean="0"/>
          </a:p>
          <a:p>
            <a:pPr lvl="3"/>
            <a:r>
              <a:rPr lang="zh-CN" altLang="en-US" dirty="0"/>
              <a:t>因为任何一个独立的存储节点都可能会</a:t>
            </a:r>
            <a:r>
              <a:rPr lang="en-US" altLang="zh-CN" dirty="0"/>
              <a:t>miss</a:t>
            </a:r>
            <a:r>
              <a:rPr lang="zh-CN" altLang="en-US" dirty="0"/>
              <a:t>掉一个或者多个</a:t>
            </a:r>
            <a:r>
              <a:rPr lang="en-US" altLang="zh-CN" dirty="0" smtClean="0"/>
              <a:t>log</a:t>
            </a:r>
            <a:r>
              <a:rPr lang="zh-CN" altLang="en-US" dirty="0" smtClean="0"/>
              <a:t>；</a:t>
            </a:r>
            <a:endParaRPr lang="en-US" altLang="zh-CN" dirty="0"/>
          </a:p>
          <a:p>
            <a:pPr lvl="3"/>
            <a:endParaRPr lang="zh-CN" altLang="en-US" dirty="0"/>
          </a:p>
          <a:p>
            <a:pPr lvl="2"/>
            <a:r>
              <a:rPr lang="zh-CN" altLang="en-US" dirty="0"/>
              <a:t>使用</a:t>
            </a:r>
            <a:r>
              <a:rPr lang="en-US" altLang="zh-CN" dirty="0"/>
              <a:t>gossip</a:t>
            </a:r>
            <a:r>
              <a:rPr lang="zh-CN" altLang="en-US" dirty="0"/>
              <a:t>，与他们所在</a:t>
            </a:r>
            <a:r>
              <a:rPr lang="zh-CN" altLang="en-US" dirty="0" smtClean="0"/>
              <a:t>的</a:t>
            </a:r>
            <a:r>
              <a:rPr lang="en-US" altLang="zh-CN" dirty="0" smtClean="0"/>
              <a:t>PG</a:t>
            </a:r>
            <a:r>
              <a:rPr lang="zh-CN" altLang="en-US" dirty="0" smtClean="0"/>
              <a:t>中</a:t>
            </a:r>
            <a:r>
              <a:rPr lang="zh-CN" altLang="en-US" dirty="0"/>
              <a:t>的其它成员进行通信，来计算他们之间的</a:t>
            </a:r>
            <a:r>
              <a:rPr lang="en-US" altLang="zh-CN" dirty="0"/>
              <a:t>gap</a:t>
            </a:r>
            <a:r>
              <a:rPr lang="zh-CN" altLang="en-US" dirty="0"/>
              <a:t>（即：</a:t>
            </a:r>
            <a:r>
              <a:rPr lang="en-US" altLang="zh-CN" dirty="0" err="1"/>
              <a:t>lsn</a:t>
            </a:r>
            <a:r>
              <a:rPr lang="zh-CN" altLang="en-US" dirty="0"/>
              <a:t>之间的差值</a:t>
            </a:r>
            <a:r>
              <a:rPr lang="zh-CN" altLang="en-US" dirty="0" smtClean="0"/>
              <a:t>）；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lvl="2"/>
            <a:r>
              <a:rPr lang="zh-CN" altLang="en-US" dirty="0" smtClean="0"/>
              <a:t>数据库中有多个未完成的独立的事务，他们将独自完成；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 smtClean="0"/>
              <a:t>数据库在恢复或者重启后，由他们各自决定是否进行回滚操作；</a:t>
            </a:r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687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LOG </a:t>
            </a:r>
            <a:r>
              <a:rPr lang="zh-CN" altLang="en-US" dirty="0" smtClean="0"/>
              <a:t>前追 （</a:t>
            </a:r>
            <a:r>
              <a:rPr lang="en-US" altLang="zh-CN" dirty="0" smtClean="0"/>
              <a:t>LOG Marches </a:t>
            </a:r>
            <a:r>
              <a:rPr lang="en-US" altLang="zh-CN" dirty="0" err="1" smtClean="0"/>
              <a:t>Foward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存储服务将会计算出能够保证之前所有</a:t>
            </a:r>
            <a:r>
              <a:rPr lang="en-US" altLang="zh-CN" dirty="0" smtClean="0"/>
              <a:t>LOG</a:t>
            </a:r>
            <a:r>
              <a:rPr lang="zh-CN" altLang="en-US" dirty="0" smtClean="0"/>
              <a:t>有效性的最大的</a:t>
            </a:r>
            <a:r>
              <a:rPr lang="en-US" altLang="zh-CN" dirty="0" smtClean="0"/>
              <a:t>LSN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Volume Complete LSN, VCL; </a:t>
            </a:r>
          </a:p>
          <a:p>
            <a:pPr lvl="2"/>
            <a:r>
              <a:rPr lang="zh-CN" altLang="en-US" dirty="0" smtClean="0"/>
              <a:t>当存储进行恢复时候，所有</a:t>
            </a:r>
            <a:r>
              <a:rPr lang="en-US" altLang="zh-CN" dirty="0" smtClean="0"/>
              <a:t>LSN</a:t>
            </a:r>
            <a:r>
              <a:rPr lang="zh-CN" altLang="en-US" dirty="0" smtClean="0"/>
              <a:t>大于</a:t>
            </a:r>
            <a:r>
              <a:rPr lang="en-US" altLang="zh-CN" dirty="0" smtClean="0"/>
              <a:t>VCL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将会被丢弃，因为其是属于一致性和有效性不能被保证的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其子集（一个是可以被</a:t>
            </a:r>
            <a:r>
              <a:rPr lang="en-US" altLang="zh-CN" dirty="0" smtClean="0"/>
              <a:t>truncate</a:t>
            </a:r>
            <a:r>
              <a:rPr lang="zh-CN" altLang="en-US" dirty="0" smtClean="0"/>
              <a:t>，另外一个），能够保证一致性的所有的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LSN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CPL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Consistency Point LSN; </a:t>
            </a:r>
          </a:p>
          <a:p>
            <a:pPr lvl="2"/>
            <a:r>
              <a:rPr lang="en-US" altLang="zh-CN" dirty="0" smtClean="0"/>
              <a:t>VDL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Volume Durable LSN</a:t>
            </a:r>
            <a:r>
              <a:rPr lang="zh-CN" altLang="en-US" dirty="0" smtClean="0"/>
              <a:t>，所有小于等于</a:t>
            </a:r>
            <a:r>
              <a:rPr lang="en-US" altLang="zh-CN" dirty="0" smtClean="0"/>
              <a:t>VCL</a:t>
            </a:r>
            <a:r>
              <a:rPr lang="zh-CN" altLang="en-US" dirty="0" smtClean="0"/>
              <a:t>中的最大的值</a:t>
            </a:r>
            <a:r>
              <a:rPr lang="en-US" altLang="zh-CN" dirty="0" smtClean="0"/>
              <a:t>CPL</a:t>
            </a:r>
            <a:r>
              <a:rPr lang="zh-CN" altLang="en-US" dirty="0" smtClean="0"/>
              <a:t>；即所有小于或者等于</a:t>
            </a:r>
            <a:r>
              <a:rPr lang="en-US" altLang="zh-CN" dirty="0" smtClean="0"/>
              <a:t>VDL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都已经被持久化；而那些大于</a:t>
            </a:r>
            <a:r>
              <a:rPr lang="en-US" altLang="zh-CN" dirty="0" smtClean="0"/>
              <a:t>VDL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将会被删除；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在实际中，做</a:t>
            </a:r>
            <a:r>
              <a:rPr lang="en-US" altLang="zh-CN" dirty="0" smtClean="0"/>
              <a:t>recovery</a:t>
            </a:r>
            <a:r>
              <a:rPr lang="zh-CN" altLang="en-US" dirty="0"/>
              <a:t>的时候，数据库告诉存储服务，对每个</a:t>
            </a:r>
            <a:r>
              <a:rPr lang="en-US" altLang="zh-CN" dirty="0"/>
              <a:t>PG</a:t>
            </a:r>
            <a:r>
              <a:rPr lang="zh-CN" altLang="en-US" dirty="0"/>
              <a:t>建立一个 </a:t>
            </a:r>
            <a:r>
              <a:rPr lang="en-US" altLang="zh-CN" dirty="0"/>
              <a:t>durable </a:t>
            </a:r>
            <a:r>
              <a:rPr lang="en-US" altLang="zh-CN" dirty="0" smtClean="0"/>
              <a:t>point</a:t>
            </a:r>
            <a:r>
              <a:rPr lang="zh-CN" altLang="en-US" dirty="0" smtClean="0"/>
              <a:t>并且</a:t>
            </a:r>
            <a:r>
              <a:rPr lang="zh-CN" altLang="en-US" dirty="0"/>
              <a:t>使用这些</a:t>
            </a:r>
            <a:r>
              <a:rPr lang="en-US" altLang="zh-CN" dirty="0"/>
              <a:t>CPL</a:t>
            </a:r>
            <a:r>
              <a:rPr lang="zh-CN" altLang="en-US" dirty="0"/>
              <a:t>建立</a:t>
            </a:r>
            <a:r>
              <a:rPr lang="en-US" altLang="zh-CN" dirty="0" smtClean="0"/>
              <a:t>VDL</a:t>
            </a:r>
            <a:r>
              <a:rPr lang="zh-CN" altLang="en-US" dirty="0"/>
              <a:t>，</a:t>
            </a:r>
            <a:r>
              <a:rPr lang="zh-CN" altLang="en-US" dirty="0" smtClean="0"/>
              <a:t>并且</a:t>
            </a:r>
            <a:r>
              <a:rPr lang="zh-CN" altLang="en-US" dirty="0"/>
              <a:t>将这些大于</a:t>
            </a:r>
            <a:r>
              <a:rPr lang="en-US" altLang="zh-CN" dirty="0"/>
              <a:t>VDL</a:t>
            </a:r>
            <a:r>
              <a:rPr lang="zh-CN" altLang="en-US" dirty="0"/>
              <a:t>的日志记录进行</a:t>
            </a:r>
            <a:r>
              <a:rPr lang="en-US" altLang="zh-CN" dirty="0"/>
              <a:t>truncate</a:t>
            </a:r>
            <a:r>
              <a:rPr lang="zh-CN" altLang="en-US" dirty="0"/>
              <a:t>。</a:t>
            </a:r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316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zh-CN" altLang="en-US" dirty="0" smtClean="0"/>
              <a:t>基本操作</a:t>
            </a:r>
            <a:r>
              <a:rPr lang="en-US" altLang="zh-CN" dirty="0" smtClean="0"/>
              <a:t>-Writes in </a:t>
            </a:r>
            <a:r>
              <a:rPr lang="en-US" altLang="zh-CN" dirty="0" err="1" smtClean="0"/>
              <a:t>Aruroa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数据库持续的与存储服务进行通信，维护状态以便建立</a:t>
            </a:r>
            <a:r>
              <a:rPr lang="en-US" altLang="zh-CN" dirty="0" smtClean="0"/>
              <a:t>Quorum</a:t>
            </a:r>
            <a:r>
              <a:rPr lang="zh-CN" altLang="en-US" dirty="0" smtClean="0"/>
              <a:t>模型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系统中可能同时存在大量并发的事务在运行，进而会有非常多的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记录产生，而每个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记录都有一个</a:t>
            </a:r>
            <a:r>
              <a:rPr lang="en-US" altLang="zh-CN" dirty="0" smtClean="0"/>
              <a:t>LSN</a:t>
            </a:r>
            <a:r>
              <a:rPr lang="zh-CN" altLang="en-US" dirty="0" smtClean="0"/>
              <a:t>，为了防止</a:t>
            </a:r>
            <a:r>
              <a:rPr lang="en-US" altLang="zh-CN" dirty="0" smtClean="0"/>
              <a:t>LSN</a:t>
            </a:r>
            <a:r>
              <a:rPr lang="zh-CN" altLang="en-US" dirty="0" smtClean="0"/>
              <a:t>过多，</a:t>
            </a:r>
            <a:r>
              <a:rPr lang="en-US" altLang="zh-CN" dirty="0" smtClean="0"/>
              <a:t>LSN</a:t>
            </a:r>
            <a:r>
              <a:rPr lang="zh-CN" altLang="en-US" dirty="0" smtClean="0"/>
              <a:t>的数量不能大于当前</a:t>
            </a:r>
            <a:r>
              <a:rPr lang="en-US" altLang="zh-CN" dirty="0" smtClean="0"/>
              <a:t>VDL</a:t>
            </a:r>
            <a:r>
              <a:rPr lang="zh-CN" altLang="en-US" dirty="0"/>
              <a:t>之</a:t>
            </a:r>
            <a:r>
              <a:rPr lang="zh-CN" altLang="en-US" dirty="0" smtClean="0"/>
              <a:t>和，</a:t>
            </a:r>
            <a:r>
              <a:rPr lang="en-US" altLang="zh-CN" dirty="0" smtClean="0"/>
              <a:t>LSN Allocation Limit(LAL); </a:t>
            </a:r>
            <a:r>
              <a:rPr lang="zh-CN" altLang="en-US" dirty="0" smtClean="0"/>
              <a:t>当前的设置是</a:t>
            </a:r>
            <a:r>
              <a:rPr lang="en-US" altLang="zh-CN" dirty="0" smtClean="0"/>
              <a:t>10 million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这样可以减少由于过度的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记录给存储服务带来的压力；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PG</a:t>
            </a:r>
            <a:r>
              <a:rPr lang="zh-CN" altLang="en-US" dirty="0" smtClean="0"/>
              <a:t>中的每个</a:t>
            </a:r>
            <a:r>
              <a:rPr lang="en-US" altLang="zh-CN" dirty="0" err="1" smtClean="0"/>
              <a:t>Seg</a:t>
            </a:r>
            <a:r>
              <a:rPr lang="zh-CN" altLang="en-US" dirty="0" smtClean="0"/>
              <a:t>只能看到</a:t>
            </a:r>
            <a:r>
              <a:rPr lang="zh-CN" altLang="en-US" dirty="0"/>
              <a:t>影像</a:t>
            </a:r>
            <a:r>
              <a:rPr lang="zh-CN" altLang="en-US" dirty="0" smtClean="0"/>
              <a:t>自己</a:t>
            </a:r>
            <a:r>
              <a:rPr lang="en-US" altLang="zh-CN" dirty="0" err="1" smtClean="0"/>
              <a:t>Seg</a:t>
            </a:r>
            <a:r>
              <a:rPr lang="zh-CN" altLang="en-US" dirty="0" smtClean="0"/>
              <a:t>上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Segment Complete LSN, SCL;</a:t>
            </a:r>
          </a:p>
          <a:p>
            <a:pPr lvl="2"/>
            <a:r>
              <a:rPr lang="zh-CN" altLang="en-US" dirty="0" smtClean="0"/>
              <a:t>存储节点使用</a:t>
            </a:r>
            <a:r>
              <a:rPr lang="en-US" altLang="zh-CN" dirty="0" smtClean="0"/>
              <a:t>SCL</a:t>
            </a:r>
            <a:r>
              <a:rPr lang="zh-CN" altLang="en-US" dirty="0" smtClean="0"/>
              <a:t>用来进行</a:t>
            </a:r>
            <a:r>
              <a:rPr lang="en-US" altLang="zh-CN" dirty="0" smtClean="0"/>
              <a:t>Gossip</a:t>
            </a:r>
            <a:r>
              <a:rPr lang="zh-CN" altLang="en-US" dirty="0" smtClean="0"/>
              <a:t>，从而可以发现自己</a:t>
            </a:r>
            <a:r>
              <a:rPr lang="en-US" altLang="zh-CN" dirty="0" err="1" smtClean="0"/>
              <a:t>Seg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zh-CN" altLang="en-US" dirty="0" smtClean="0"/>
              <a:t>   上所丢失的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871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zh-CN" altLang="en-US" dirty="0" smtClean="0"/>
              <a:t>基本操作</a:t>
            </a:r>
            <a:r>
              <a:rPr lang="en-US" altLang="zh-CN" dirty="0" smtClean="0"/>
              <a:t>-Commits in </a:t>
            </a:r>
            <a:r>
              <a:rPr lang="en-US" altLang="zh-CN" dirty="0" err="1" smtClean="0"/>
              <a:t>Aruroa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事务提交是异步进行；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个线程处理</a:t>
            </a:r>
            <a:r>
              <a:rPr lang="en-US" altLang="zh-CN" dirty="0" smtClean="0"/>
              <a:t>commit</a:t>
            </a:r>
            <a:r>
              <a:rPr lang="zh-CN" altLang="en-US" dirty="0" smtClean="0"/>
              <a:t>请求，将</a:t>
            </a:r>
            <a:r>
              <a:rPr lang="en-US" altLang="zh-CN" dirty="0" smtClean="0"/>
              <a:t>commit </a:t>
            </a:r>
            <a:r>
              <a:rPr lang="en-US" altLang="zh-CN" dirty="0" err="1" smtClean="0"/>
              <a:t>lsn</a:t>
            </a:r>
            <a:r>
              <a:rPr lang="zh-CN" altLang="en-US" dirty="0" smtClean="0"/>
              <a:t>记录到一个</a:t>
            </a:r>
            <a:r>
              <a:rPr lang="en-US" altLang="zh-CN" dirty="0" smtClean="0"/>
              <a:t>commit list</a:t>
            </a:r>
            <a:r>
              <a:rPr lang="zh-CN" altLang="en-US" dirty="0" smtClean="0"/>
              <a:t>中后，继续进行其它操作；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与</a:t>
            </a:r>
            <a:r>
              <a:rPr lang="en-US" altLang="zh-CN" dirty="0" smtClean="0"/>
              <a:t>WAL</a:t>
            </a:r>
            <a:r>
              <a:rPr lang="zh-CN" altLang="en-US" dirty="0" smtClean="0"/>
              <a:t>相似，当完成提交后会将</a:t>
            </a:r>
            <a:r>
              <a:rPr lang="en-US" altLang="zh-CN" dirty="0" smtClean="0"/>
              <a:t>VDL</a:t>
            </a:r>
            <a:r>
              <a:rPr lang="zh-CN" altLang="en-US" dirty="0" smtClean="0"/>
              <a:t>进行前移，同时给前端返回</a:t>
            </a:r>
            <a:r>
              <a:rPr lang="en-US" altLang="zh-CN" dirty="0" smtClean="0"/>
              <a:t>ACK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3"/>
            <a:r>
              <a:rPr lang="zh-CN" altLang="en-US" dirty="0"/>
              <a:t>当我们的提交事务的</a:t>
            </a:r>
            <a:r>
              <a:rPr lang="en-US" altLang="zh-CN" dirty="0" err="1"/>
              <a:t>lsn</a:t>
            </a:r>
            <a:r>
              <a:rPr lang="zh-CN" altLang="en-US" dirty="0"/>
              <a:t>与</a:t>
            </a:r>
            <a:r>
              <a:rPr lang="en-US" altLang="zh-CN" dirty="0"/>
              <a:t>VDL</a:t>
            </a:r>
            <a:r>
              <a:rPr lang="zh-CN" altLang="en-US" dirty="0"/>
              <a:t>一样或者是最高的</a:t>
            </a:r>
            <a:r>
              <a:rPr lang="en-US" altLang="zh-CN" dirty="0"/>
              <a:t>VDL</a:t>
            </a:r>
            <a:r>
              <a:rPr lang="zh-CN" altLang="en-US" dirty="0"/>
              <a:t>大于提交事务的</a:t>
            </a:r>
            <a:r>
              <a:rPr lang="en-US" altLang="zh-CN" dirty="0" err="1"/>
              <a:t>lsn</a:t>
            </a:r>
            <a:r>
              <a:rPr lang="zh-CN" altLang="en-US" dirty="0"/>
              <a:t>时候，那么该机制就和</a:t>
            </a:r>
            <a:r>
              <a:rPr lang="en-US" altLang="zh-CN" dirty="0"/>
              <a:t>WAL</a:t>
            </a:r>
            <a:r>
              <a:rPr lang="zh-CN" altLang="en-US" dirty="0"/>
              <a:t>等价</a:t>
            </a:r>
            <a:r>
              <a:rPr lang="zh-CN" altLang="en-US" dirty="0" smtClean="0"/>
              <a:t>了</a:t>
            </a:r>
            <a:r>
              <a:rPr lang="en-US" altLang="zh-CN" dirty="0" smtClean="0"/>
              <a:t>(</a:t>
            </a:r>
            <a:r>
              <a:rPr lang="zh-CN" altLang="en-US" dirty="0" smtClean="0"/>
              <a:t>相当于脏页的刷出</a:t>
            </a:r>
            <a:r>
              <a:rPr lang="en-US" altLang="zh-CN" dirty="0" smtClean="0"/>
              <a:t>)</a:t>
            </a:r>
          </a:p>
          <a:p>
            <a:pPr lvl="2"/>
            <a:r>
              <a:rPr lang="zh-CN" altLang="en-US" dirty="0" smtClean="0"/>
              <a:t>工作线程并不会阻断事务的提交操作，其仅仅是从</a:t>
            </a:r>
            <a:r>
              <a:rPr lang="en-US" altLang="zh-CN" dirty="0" smtClean="0"/>
              <a:t>commit list</a:t>
            </a:r>
            <a:r>
              <a:rPr lang="zh-CN" altLang="en-US" dirty="0" smtClean="0"/>
              <a:t>中取出待提交的请求，然后执行；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94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zh-CN" altLang="en-US" dirty="0" smtClean="0"/>
              <a:t>基本操作</a:t>
            </a:r>
            <a:r>
              <a:rPr lang="en-US" altLang="zh-CN" dirty="0" smtClean="0"/>
              <a:t>-Reads in </a:t>
            </a:r>
            <a:r>
              <a:rPr lang="en-US" altLang="zh-CN" dirty="0" err="1" smtClean="0"/>
              <a:t>Aruroa</a:t>
            </a:r>
            <a:endParaRPr lang="en-US" altLang="zh-CN" dirty="0" smtClean="0"/>
          </a:p>
          <a:p>
            <a:pPr lvl="2"/>
            <a:r>
              <a:rPr lang="zh-CN" altLang="en-US" dirty="0"/>
              <a:t>传统的数据有脏页被刷出</a:t>
            </a:r>
            <a:r>
              <a:rPr lang="en-US" altLang="zh-CN" dirty="0"/>
              <a:t>buffer</a:t>
            </a:r>
            <a:r>
              <a:rPr lang="zh-CN" altLang="en-US" dirty="0"/>
              <a:t>时候，需要做</a:t>
            </a:r>
            <a:r>
              <a:rPr lang="en-US" altLang="zh-CN" dirty="0" smtClean="0"/>
              <a:t>IO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/>
              <a:t>但</a:t>
            </a:r>
            <a:r>
              <a:rPr lang="zh-CN" altLang="en-US" dirty="0" smtClean="0"/>
              <a:t>在</a:t>
            </a:r>
            <a:r>
              <a:rPr lang="en-US" altLang="zh-CN" dirty="0" smtClean="0"/>
              <a:t>Aurora</a:t>
            </a:r>
            <a:r>
              <a:rPr lang="zh-CN" altLang="en-US" dirty="0"/>
              <a:t>中，并不会写出（</a:t>
            </a:r>
            <a:r>
              <a:rPr lang="en-US" altLang="zh-CN" dirty="0"/>
              <a:t>write out</a:t>
            </a:r>
            <a:r>
              <a:rPr lang="zh-CN" altLang="en-US" dirty="0"/>
              <a:t>）</a:t>
            </a:r>
            <a:r>
              <a:rPr lang="en-US" altLang="zh-CN" dirty="0"/>
              <a:t>victim </a:t>
            </a:r>
            <a:r>
              <a:rPr lang="zh-CN" altLang="en-US" dirty="0"/>
              <a:t>页到</a:t>
            </a:r>
            <a:r>
              <a:rPr lang="zh-CN" altLang="en-US" dirty="0" smtClean="0"/>
              <a:t>磁盘</a:t>
            </a:r>
            <a:r>
              <a:rPr lang="zh-CN" altLang="en-US" dirty="0"/>
              <a:t>；</a:t>
            </a:r>
            <a:endParaRPr lang="en-US" altLang="zh-CN" dirty="0"/>
          </a:p>
          <a:p>
            <a:pPr lvl="2"/>
            <a:r>
              <a:rPr lang="en-US" altLang="zh-CN" dirty="0"/>
              <a:t>aurora</a:t>
            </a:r>
            <a:r>
              <a:rPr lang="zh-CN" altLang="en-US" dirty="0"/>
              <a:t>中，保证</a:t>
            </a:r>
            <a:r>
              <a:rPr lang="en-US" altLang="zh-CN" dirty="0"/>
              <a:t>buffer cache</a:t>
            </a:r>
            <a:r>
              <a:rPr lang="zh-CN" altLang="en-US" dirty="0"/>
              <a:t>中的页必须并且一直是最新的数据，这样就不存在着</a:t>
            </a:r>
            <a:r>
              <a:rPr lang="zh-CN" altLang="en-US" dirty="0" smtClean="0"/>
              <a:t>被换出</a:t>
            </a:r>
            <a:r>
              <a:rPr lang="en-US" altLang="zh-CN" dirty="0" smtClean="0"/>
              <a:t>(evicting)</a:t>
            </a:r>
            <a:r>
              <a:rPr lang="zh-CN" altLang="en-US" dirty="0" smtClean="0"/>
              <a:t>的</a:t>
            </a:r>
            <a:r>
              <a:rPr lang="zh-CN" altLang="en-US" dirty="0"/>
              <a:t>问题，仅仅将其</a:t>
            </a:r>
            <a:r>
              <a:rPr lang="en-US" altLang="zh-CN" dirty="0"/>
              <a:t>swap out</a:t>
            </a:r>
            <a:r>
              <a:rPr lang="zh-CN" altLang="en-US" dirty="0"/>
              <a:t>就行</a:t>
            </a:r>
          </a:p>
          <a:p>
            <a:pPr lvl="3"/>
            <a:r>
              <a:rPr lang="zh-CN" altLang="en-US" dirty="0" smtClean="0"/>
              <a:t>为了上述操作，其满足：</a:t>
            </a:r>
            <a:r>
              <a:rPr lang="en-US" altLang="zh-CN" dirty="0" smtClean="0"/>
              <a:t>page</a:t>
            </a:r>
            <a:r>
              <a:rPr lang="zh-CN" altLang="en-US" dirty="0"/>
              <a:t>的</a:t>
            </a:r>
            <a:r>
              <a:rPr lang="en-US" altLang="zh-CN" dirty="0"/>
              <a:t>LSN</a:t>
            </a:r>
            <a:r>
              <a:rPr lang="zh-CN" altLang="en-US" dirty="0"/>
              <a:t>大于或者等于</a:t>
            </a:r>
            <a:r>
              <a:rPr lang="en-US" altLang="zh-CN" dirty="0"/>
              <a:t>VDL</a:t>
            </a:r>
            <a:r>
              <a:rPr lang="zh-CN" altLang="en-US" dirty="0"/>
              <a:t>（这些</a:t>
            </a:r>
            <a:r>
              <a:rPr lang="en-US" altLang="zh-CN" dirty="0"/>
              <a:t>log page</a:t>
            </a:r>
            <a:r>
              <a:rPr lang="zh-CN" altLang="en-US" dirty="0"/>
              <a:t>的变化并没有被持久化）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该协议其</a:t>
            </a:r>
            <a:r>
              <a:rPr lang="zh-CN" altLang="en-US" dirty="0"/>
              <a:t>可以</a:t>
            </a:r>
            <a:r>
              <a:rPr lang="zh-CN" altLang="en-US" dirty="0" smtClean="0"/>
              <a:t>保证（</a:t>
            </a:r>
            <a:r>
              <a:rPr lang="en-US" altLang="zh-CN" dirty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中所有</a:t>
            </a:r>
            <a:r>
              <a:rPr lang="zh-CN" altLang="en-US" dirty="0"/>
              <a:t>的变化均被记录在</a:t>
            </a:r>
            <a:r>
              <a:rPr lang="en-US" altLang="zh-CN" dirty="0"/>
              <a:t>log</a:t>
            </a:r>
            <a:r>
              <a:rPr lang="zh-CN" altLang="en-US" dirty="0"/>
              <a:t>并且（</a:t>
            </a:r>
            <a:r>
              <a:rPr lang="en-US" altLang="zh-CN" dirty="0"/>
              <a:t>2</a:t>
            </a:r>
            <a:r>
              <a:rPr lang="zh-CN" altLang="en-US" dirty="0"/>
              <a:t>）在</a:t>
            </a:r>
            <a:r>
              <a:rPr lang="en-US" altLang="zh-CN" dirty="0"/>
              <a:t>cache miss</a:t>
            </a:r>
            <a:r>
              <a:rPr lang="zh-CN" altLang="en-US" dirty="0"/>
              <a:t>的时候，其可以请求其中的一个版本作为当前的</a:t>
            </a:r>
            <a:r>
              <a:rPr lang="en-US" altLang="zh-CN" dirty="0"/>
              <a:t>VDL</a:t>
            </a:r>
            <a:r>
              <a:rPr lang="zh-CN" altLang="en-US" dirty="0"/>
              <a:t>，这样的话就可以获得最新的</a:t>
            </a:r>
            <a:r>
              <a:rPr lang="en-US" altLang="zh-CN" dirty="0"/>
              <a:t>durable version</a:t>
            </a:r>
            <a:r>
              <a:rPr lang="zh-CN" altLang="en-US" dirty="0"/>
              <a:t>。 </a:t>
            </a:r>
          </a:p>
          <a:p>
            <a:pPr lvl="2"/>
            <a:r>
              <a:rPr lang="zh-CN" altLang="en-US" dirty="0" smtClean="0"/>
              <a:t>使用</a:t>
            </a:r>
            <a:r>
              <a:rPr lang="en-US" altLang="zh-CN" dirty="0" smtClean="0"/>
              <a:t>read quorum</a:t>
            </a:r>
            <a:r>
              <a:rPr lang="zh-CN" altLang="en-US" dirty="0" smtClean="0"/>
              <a:t>模型通常情况下不需要建立一致性约束；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在读操作的时候，建立一个读点</a:t>
            </a:r>
            <a:r>
              <a:rPr lang="en-US" altLang="zh-CN" dirty="0" smtClean="0"/>
              <a:t>(read-point)</a:t>
            </a:r>
            <a:r>
              <a:rPr lang="zh-CN" altLang="en-US" dirty="0" smtClean="0"/>
              <a:t>作为</a:t>
            </a:r>
            <a:r>
              <a:rPr lang="en-US" altLang="zh-CN" dirty="0" smtClean="0"/>
              <a:t>VDL</a:t>
            </a:r>
            <a:r>
              <a:rPr lang="zh-CN" altLang="en-US" dirty="0" smtClean="0"/>
              <a:t>，这与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 smtClean="0"/>
              <a:t>   MVCC</a:t>
            </a:r>
            <a:r>
              <a:rPr lang="zh-CN" altLang="en-US" dirty="0" smtClean="0"/>
              <a:t>机制中的所建立的</a:t>
            </a:r>
            <a:r>
              <a:rPr lang="en-US" altLang="zh-CN" dirty="0" smtClean="0"/>
              <a:t>snapshot</a:t>
            </a:r>
            <a:r>
              <a:rPr lang="zh-CN" altLang="en-US" dirty="0" smtClean="0"/>
              <a:t>相类似；</a:t>
            </a:r>
            <a:endParaRPr lang="en-US" altLang="zh-CN" dirty="0" smtClean="0"/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rotection Group </a:t>
            </a:r>
            <a:r>
              <a:rPr lang="en-US" altLang="zh-CN" dirty="0"/>
              <a:t>min read point </a:t>
            </a:r>
            <a:r>
              <a:rPr lang="en-US" altLang="zh-CN" dirty="0" err="1"/>
              <a:t>lsn</a:t>
            </a:r>
            <a:r>
              <a:rPr lang="en-US" altLang="zh-CN" dirty="0"/>
              <a:t> , </a:t>
            </a:r>
            <a:r>
              <a:rPr lang="en-US" altLang="zh-CN" dirty="0" smtClean="0"/>
              <a:t>PGMRPL(</a:t>
            </a:r>
            <a:r>
              <a:rPr lang="zh-CN" altLang="en-US" dirty="0" smtClean="0"/>
              <a:t>跨节点间的</a:t>
            </a:r>
            <a:r>
              <a:rPr lang="en-US" altLang="zh-CN" dirty="0" smtClean="0"/>
              <a:t>), </a:t>
            </a:r>
            <a:r>
              <a:rPr lang="zh-CN" altLang="en-US" dirty="0"/>
              <a:t>代表最小的</a:t>
            </a:r>
            <a:r>
              <a:rPr lang="en-US" altLang="zh-CN" dirty="0"/>
              <a:t>read view point</a:t>
            </a:r>
            <a:r>
              <a:rPr lang="zh-CN" altLang="en-US" dirty="0"/>
              <a:t>，任何小于这个</a:t>
            </a:r>
            <a:r>
              <a:rPr lang="zh-CN" altLang="en-US" dirty="0" smtClean="0"/>
              <a:t>值的</a:t>
            </a:r>
            <a:r>
              <a:rPr lang="en-US" altLang="zh-CN" dirty="0" smtClean="0"/>
              <a:t>page</a:t>
            </a:r>
            <a:r>
              <a:rPr lang="zh-CN" altLang="en-US" dirty="0"/>
              <a:t>将不会被</a:t>
            </a:r>
            <a:r>
              <a:rPr lang="zh-CN" altLang="en-US" dirty="0" smtClean="0"/>
              <a:t>读出（</a:t>
            </a:r>
            <a:r>
              <a:rPr lang="en-US" altLang="zh-CN" dirty="0" smtClean="0"/>
              <a:t>in PG</a:t>
            </a:r>
            <a:r>
              <a:rPr lang="zh-CN" altLang="en-US" dirty="0" smtClean="0"/>
              <a:t>）。 </a:t>
            </a:r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690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传统的云数据库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/>
              <a:t>读写实例和只读实例各自拥有一份独立的数据，用户购买只读实例，不仅需要付出计算的成本，也需要付出存储资源的成本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传统备份技术，由于也涉及到拷贝数据，并上传廉价存储，速度因此也受网络影响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读写实例和只读实例各自拥有一份独立的数据，新建一个只读实例需要重新拷贝</a:t>
            </a:r>
            <a:r>
              <a:rPr lang="zh-CN" altLang="en-US" dirty="0" smtClean="0"/>
              <a:t>数据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慢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MySQL/</a:t>
            </a:r>
            <a:r>
              <a:rPr lang="en-US" altLang="zh-CN" dirty="0" err="1" smtClean="0"/>
              <a:t>PostgreSQL</a:t>
            </a:r>
            <a:r>
              <a:rPr lang="zh-CN" altLang="en-US" dirty="0" smtClean="0"/>
              <a:t>等并未对当前硬件</a:t>
            </a:r>
            <a:r>
              <a:rPr lang="en-US" altLang="zh-CN" dirty="0" smtClean="0"/>
              <a:t>/</a:t>
            </a:r>
            <a:r>
              <a:rPr lang="zh-CN" altLang="en-US" dirty="0" smtClean="0"/>
              <a:t>系统软件新特性进行优化，同时由于存在某些特性，导致日志多份写等， 例如：</a:t>
            </a:r>
            <a:r>
              <a:rPr lang="en-US" altLang="zh-CN" dirty="0" smtClean="0"/>
              <a:t>MySQL Bin Log.</a:t>
            </a:r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由于物理硬件的限制和备份策略等，使得单节点的数据库容量不能太大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读写实例和只读实例通过增量逻辑数据同步，导致语句过在</a:t>
            </a:r>
            <a:r>
              <a:rPr lang="en-US" altLang="zh-CN" dirty="0" smtClean="0"/>
              <a:t>replica</a:t>
            </a:r>
            <a:r>
              <a:rPr lang="zh-CN" altLang="en-US" dirty="0" smtClean="0"/>
              <a:t>上进行重复解析，执行，存在多余重复计算。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896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Replica</a:t>
            </a:r>
          </a:p>
          <a:p>
            <a:pPr lvl="2"/>
            <a:r>
              <a:rPr lang="zh-CN" altLang="en-US" dirty="0" smtClean="0"/>
              <a:t>在单个共享纯粹节点上可以加载：一个写和最高有</a:t>
            </a:r>
            <a:r>
              <a:rPr lang="en-US" altLang="zh-CN" dirty="0" smtClean="0"/>
              <a:t>15</a:t>
            </a:r>
            <a:r>
              <a:rPr lang="zh-CN" altLang="en-US" dirty="0" smtClean="0"/>
              <a:t>个读副本。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副本在更新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记录时候需遵循：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）只有那些</a:t>
            </a:r>
            <a:r>
              <a:rPr lang="en-US" altLang="zh-CN" dirty="0" smtClean="0"/>
              <a:t>LSN</a:t>
            </a:r>
            <a:r>
              <a:rPr lang="zh-CN" altLang="en-US" dirty="0" smtClean="0"/>
              <a:t>小于或者等于</a:t>
            </a:r>
            <a:r>
              <a:rPr lang="en-US" altLang="zh-CN" dirty="0" smtClean="0"/>
              <a:t>VDL</a:t>
            </a:r>
            <a:r>
              <a:rPr lang="zh-CN" altLang="en-US" dirty="0" smtClean="0"/>
              <a:t>的日志可以本副本使用；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）作为单</a:t>
            </a:r>
            <a:r>
              <a:rPr lang="en-US" altLang="zh-CN" dirty="0" smtClean="0"/>
              <a:t>mini-trans</a:t>
            </a:r>
            <a:r>
              <a:rPr lang="zh-CN" altLang="en-US" dirty="0" smtClean="0"/>
              <a:t>一部分的</a:t>
            </a:r>
            <a:r>
              <a:rPr lang="en-US" altLang="zh-CN" dirty="0" smtClean="0"/>
              <a:t>LOG</a:t>
            </a:r>
            <a:r>
              <a:rPr lang="zh-CN" altLang="en-US" dirty="0" smtClean="0"/>
              <a:t>日志，将由该事务自动在副本上进行更新，这样可以保证，该副本所看到的数据的一致性； 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实际使用中，每个副本通常落后写操作很短的时间（</a:t>
            </a:r>
            <a:r>
              <a:rPr lang="en-US" altLang="zh-CN" dirty="0" smtClean="0"/>
              <a:t>20ms or less</a:t>
            </a:r>
            <a:r>
              <a:rPr lang="zh-CN" altLang="en-US" dirty="0" smtClean="0"/>
              <a:t>）</a:t>
            </a:r>
            <a:r>
              <a:rPr lang="en-US" altLang="zh-CN" dirty="0" smtClean="0"/>
              <a:t>.</a:t>
            </a:r>
            <a:r>
              <a:rPr lang="zh-CN" altLang="en-US" dirty="0" smtClean="0"/>
              <a:t>即，副本和主节点的数据相差不太多，可以做到“准”同步； </a:t>
            </a:r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173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Recovery in Aurora</a:t>
            </a:r>
          </a:p>
          <a:p>
            <a:pPr lvl="2"/>
            <a:r>
              <a:rPr lang="zh-CN" altLang="en-US" dirty="0" smtClean="0"/>
              <a:t>传统数据库是依据</a:t>
            </a:r>
            <a:r>
              <a:rPr lang="en-US" altLang="zh-CN" dirty="0" smtClean="0"/>
              <a:t>WAL</a:t>
            </a:r>
            <a:r>
              <a:rPr lang="zh-CN" altLang="en-US" dirty="0" smtClean="0"/>
              <a:t>，和</a:t>
            </a:r>
            <a:r>
              <a:rPr lang="en-US" altLang="zh-CN" dirty="0" smtClean="0"/>
              <a:t>Checkpoint</a:t>
            </a:r>
            <a:r>
              <a:rPr lang="zh-CN" altLang="en-US" dirty="0" smtClean="0"/>
              <a:t>定期的将脏页刷到磁盘上，并在重启后，通过</a:t>
            </a:r>
            <a:r>
              <a:rPr lang="en-US" altLang="zh-CN" dirty="0" smtClean="0"/>
              <a:t>WAL</a:t>
            </a:r>
            <a:r>
              <a:rPr lang="zh-CN" altLang="en-US" dirty="0" smtClean="0"/>
              <a:t>进行恢复</a:t>
            </a:r>
            <a:r>
              <a:rPr lang="en-US" altLang="zh-CN" dirty="0" smtClean="0"/>
              <a:t>Checkpoint</a:t>
            </a:r>
            <a:r>
              <a:rPr lang="zh-CN" altLang="en-US" dirty="0" smtClean="0"/>
              <a:t>之后的数据； 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恢复操作是一个非常耗时，</a:t>
            </a:r>
            <a:r>
              <a:rPr lang="en-US" altLang="zh-CN" dirty="0" smtClean="0"/>
              <a:t>IO</a:t>
            </a:r>
            <a:r>
              <a:rPr lang="zh-CN" altLang="en-US" dirty="0" smtClean="0"/>
              <a:t>的操作；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虽然可以通过改变</a:t>
            </a:r>
            <a:r>
              <a:rPr lang="en-US" altLang="zh-CN" dirty="0" smtClean="0"/>
              <a:t>Checkpoint</a:t>
            </a:r>
            <a:r>
              <a:rPr lang="zh-CN" altLang="en-US" dirty="0" smtClean="0"/>
              <a:t>的间隔来减少恢复时间，但会有过度的</a:t>
            </a:r>
            <a:r>
              <a:rPr lang="en-US" altLang="zh-CN" dirty="0" smtClean="0"/>
              <a:t>IO</a:t>
            </a:r>
            <a:r>
              <a:rPr lang="zh-CN" altLang="en-US" dirty="0" smtClean="0"/>
              <a:t>，而这又会影响整个系统性能，两者之间需要权衡；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Redo Log</a:t>
            </a:r>
            <a:r>
              <a:rPr lang="zh-CN" altLang="en-US" dirty="0" smtClean="0"/>
              <a:t>的回放功能模块从数据库中剥离，放在存储节点上并行执行；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通过从新计算每个</a:t>
            </a:r>
            <a:r>
              <a:rPr lang="en-US" altLang="zh-CN" dirty="0" smtClean="0"/>
              <a:t>PG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VDL</a:t>
            </a:r>
            <a:r>
              <a:rPr lang="zh-CN" altLang="en-US" dirty="0" smtClean="0"/>
              <a:t>，来重新构建数据；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257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Aurora</a:t>
            </a:r>
          </a:p>
          <a:p>
            <a:pPr lvl="2"/>
            <a:r>
              <a:rPr lang="zh-CN" altLang="en-US" dirty="0"/>
              <a:t>将</a:t>
            </a:r>
            <a:r>
              <a:rPr lang="en-US" altLang="zh-CN" dirty="0"/>
              <a:t>MySQL</a:t>
            </a:r>
            <a:r>
              <a:rPr lang="zh-CN" altLang="en-US" dirty="0"/>
              <a:t>的读写</a:t>
            </a:r>
            <a:r>
              <a:rPr lang="en-US" altLang="zh-CN" dirty="0"/>
              <a:t>Disk</a:t>
            </a:r>
            <a:r>
              <a:rPr lang="zh-CN" altLang="en-US" dirty="0"/>
              <a:t>接口改为读写存储服务</a:t>
            </a:r>
            <a:r>
              <a:rPr lang="en-US" altLang="zh-CN" dirty="0"/>
              <a:t>(from storage service)</a:t>
            </a:r>
            <a:r>
              <a:rPr lang="zh-CN" altLang="en-US" dirty="0"/>
              <a:t>；</a:t>
            </a:r>
          </a:p>
          <a:p>
            <a:pPr lvl="2"/>
            <a:r>
              <a:rPr lang="en-US" altLang="zh-CN" dirty="0" smtClean="0"/>
              <a:t>Aurora </a:t>
            </a:r>
            <a:r>
              <a:rPr lang="en-US" altLang="zh-CN" dirty="0" err="1"/>
              <a:t>InnoDB</a:t>
            </a:r>
            <a:r>
              <a:rPr lang="en-US" altLang="zh-CN" dirty="0"/>
              <a:t> Redo LOG</a:t>
            </a:r>
            <a:r>
              <a:rPr lang="zh-CN" altLang="en-US" dirty="0"/>
              <a:t>记录只是描述了数据的变化，其会在每个</a:t>
            </a:r>
            <a:r>
              <a:rPr lang="en-US" altLang="zh-CN" dirty="0"/>
              <a:t>PG</a:t>
            </a:r>
            <a:r>
              <a:rPr lang="zh-CN" altLang="en-US" dirty="0"/>
              <a:t>内自动的执行回放，并将这些变化写到存储服务上；</a:t>
            </a:r>
          </a:p>
          <a:p>
            <a:pPr lvl="2"/>
            <a:r>
              <a:rPr lang="en-US" altLang="zh-CN" dirty="0" smtClean="0"/>
              <a:t>Aurora</a:t>
            </a:r>
            <a:r>
              <a:rPr lang="zh-CN" altLang="en-US" dirty="0"/>
              <a:t>执行与</a:t>
            </a:r>
            <a:r>
              <a:rPr lang="en-US" altLang="zh-CN" dirty="0" err="1"/>
              <a:t>InnoDB</a:t>
            </a:r>
            <a:r>
              <a:rPr lang="zh-CN" altLang="en-US" dirty="0"/>
              <a:t>一样的事务隔离级别，在数据库层实现，并不影响存储服务层的功能；</a:t>
            </a:r>
          </a:p>
          <a:p>
            <a:pPr lvl="2"/>
            <a:r>
              <a:rPr lang="zh-CN" altLang="en-US" dirty="0" smtClean="0"/>
              <a:t>存储</a:t>
            </a:r>
            <a:r>
              <a:rPr lang="zh-CN" altLang="en-US" dirty="0"/>
              <a:t>服务仅仅表示一个统一的底层数据存储功能，与我们通常所使用的本地存储一样；</a:t>
            </a:r>
          </a:p>
          <a:p>
            <a:pPr lvl="2"/>
            <a:r>
              <a:rPr lang="zh-CN" altLang="en-US" dirty="0" smtClean="0"/>
              <a:t>存储</a:t>
            </a:r>
            <a:r>
              <a:rPr lang="zh-CN" altLang="en-US" dirty="0"/>
              <a:t>服务部署在</a:t>
            </a:r>
            <a:r>
              <a:rPr lang="en-US" altLang="zh-CN" dirty="0"/>
              <a:t>EC2 VM</a:t>
            </a:r>
            <a:r>
              <a:rPr lang="zh-CN" altLang="en-US" dirty="0"/>
              <a:t>上，并提供最少</a:t>
            </a:r>
            <a:r>
              <a:rPr lang="en-US" altLang="zh-CN" dirty="0"/>
              <a:t>3AZ;</a:t>
            </a:r>
            <a:endParaRPr lang="zh-CN" altLang="en-US" dirty="0"/>
          </a:p>
          <a:p>
            <a:endParaRPr lang="zh-CN" altLang="en-US" dirty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13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//Users/homli/AppData/Local/YNote/data/sina2493024784/e136f94e7dbe4ee7b80406fa4215c242/clip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15566"/>
            <a:ext cx="5042132" cy="40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5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7574"/>
            <a:ext cx="856895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		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		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en-US" altLang="zh-CN" b="1" dirty="0" smtClean="0"/>
              <a:t>Polar DB </a:t>
            </a:r>
            <a:r>
              <a:rPr lang="zh-CN" altLang="en-US" b="1" dirty="0" smtClean="0"/>
              <a:t>优化介绍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924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40000" lnSpcReduction="20000"/>
          </a:bodyPr>
          <a:lstStyle/>
          <a:p>
            <a:pPr lvl="2"/>
            <a:r>
              <a:rPr lang="zh-CN" altLang="en-US" sz="2900" dirty="0"/>
              <a:t>包括使用</a:t>
            </a:r>
            <a:r>
              <a:rPr lang="en-US" altLang="zh-CN" sz="2900" dirty="0"/>
              <a:t>3DXpoint</a:t>
            </a:r>
            <a:r>
              <a:rPr lang="zh-CN" altLang="en-US" sz="2900" dirty="0"/>
              <a:t>存储介质的</a:t>
            </a:r>
            <a:r>
              <a:rPr lang="en-US" altLang="zh-CN" sz="2900" dirty="0" err="1"/>
              <a:t>Optane</a:t>
            </a:r>
            <a:r>
              <a:rPr lang="zh-CN" altLang="en-US" sz="2900" dirty="0"/>
              <a:t>存储卡、</a:t>
            </a:r>
            <a:r>
              <a:rPr lang="en-US" altLang="zh-CN" sz="2900" dirty="0" err="1"/>
              <a:t>NVMe</a:t>
            </a:r>
            <a:r>
              <a:rPr lang="en-US" altLang="zh-CN" sz="2900" dirty="0"/>
              <a:t> SSD</a:t>
            </a:r>
            <a:r>
              <a:rPr lang="zh-CN" altLang="en-US" sz="2900" dirty="0"/>
              <a:t>和</a:t>
            </a:r>
            <a:r>
              <a:rPr lang="en-US" altLang="zh-CN" sz="2900" dirty="0" err="1"/>
              <a:t>RoCE</a:t>
            </a:r>
            <a:r>
              <a:rPr lang="en-US" altLang="zh-CN" sz="2900" dirty="0"/>
              <a:t> RDMA</a:t>
            </a:r>
            <a:r>
              <a:rPr lang="zh-CN" altLang="en-US" sz="2900" dirty="0"/>
              <a:t>网络。同时面向新硬件架构实现软硬一体优化</a:t>
            </a:r>
            <a:endParaRPr lang="en-US" altLang="zh-CN" sz="2900" dirty="0"/>
          </a:p>
          <a:p>
            <a:pPr lvl="2"/>
            <a:endParaRPr lang="en-US" altLang="zh-CN" sz="2900" dirty="0" smtClean="0"/>
          </a:p>
          <a:p>
            <a:pPr lvl="2"/>
            <a:r>
              <a:rPr lang="zh-CN" altLang="en-US" sz="2900" dirty="0" smtClean="0"/>
              <a:t>系统</a:t>
            </a:r>
            <a:r>
              <a:rPr lang="zh-CN" altLang="en-US" sz="2900" dirty="0"/>
              <a:t>调用层，优化了系统层的调用链路，使得很多系统调用直接在用户态调用；</a:t>
            </a:r>
            <a:endParaRPr lang="en-US" altLang="zh-CN" sz="2900" dirty="0"/>
          </a:p>
          <a:p>
            <a:pPr lvl="2"/>
            <a:endParaRPr lang="zh-CN" altLang="en-US" sz="2900" dirty="0"/>
          </a:p>
          <a:p>
            <a:pPr lvl="2"/>
            <a:r>
              <a:rPr lang="zh-CN" altLang="en-US" sz="2900" dirty="0"/>
              <a:t>网络层的协议栈的简化，例如：</a:t>
            </a:r>
            <a:r>
              <a:rPr lang="en-US" altLang="zh-CN" sz="2900" dirty="0"/>
              <a:t>TCP/IP</a:t>
            </a:r>
            <a:r>
              <a:rPr lang="zh-CN" altLang="en-US" sz="2900" dirty="0"/>
              <a:t>的网络协议栈，可以简化，使用基于网络的直接访问；</a:t>
            </a:r>
            <a:endParaRPr lang="en-US" altLang="zh-CN" sz="2900" dirty="0"/>
          </a:p>
          <a:p>
            <a:pPr lvl="2"/>
            <a:endParaRPr lang="zh-CN" altLang="en-US" sz="2900" dirty="0"/>
          </a:p>
          <a:p>
            <a:pPr lvl="2"/>
            <a:r>
              <a:rPr lang="en-US" altLang="zh-CN" sz="2900" dirty="0"/>
              <a:t>RDAM</a:t>
            </a:r>
            <a:r>
              <a:rPr lang="zh-CN" altLang="en-US" sz="2900" dirty="0"/>
              <a:t>，直接远程内存访问，可以使得网络中的某台机器直接访问另外一台机器的内存数据； </a:t>
            </a:r>
            <a:endParaRPr lang="en-US" altLang="zh-CN" sz="2900" dirty="0"/>
          </a:p>
          <a:p>
            <a:pPr lvl="2"/>
            <a:endParaRPr lang="en-US" altLang="zh-CN" sz="2900" dirty="0"/>
          </a:p>
          <a:p>
            <a:pPr lvl="2"/>
            <a:r>
              <a:rPr lang="en-US" altLang="zh-CN" sz="2900" dirty="0"/>
              <a:t>Redo log</a:t>
            </a:r>
            <a:r>
              <a:rPr lang="zh-CN" altLang="en-US" sz="2900" dirty="0"/>
              <a:t>的使用，在</a:t>
            </a:r>
            <a:r>
              <a:rPr lang="en-US" altLang="zh-CN" sz="2900" dirty="0"/>
              <a:t>MySQL</a:t>
            </a:r>
            <a:r>
              <a:rPr lang="zh-CN" altLang="en-US" sz="2900" dirty="0"/>
              <a:t>中，事务的提交和</a:t>
            </a:r>
            <a:r>
              <a:rPr lang="en-US" altLang="zh-CN" sz="2900" dirty="0" err="1"/>
              <a:t>binlog</a:t>
            </a:r>
            <a:r>
              <a:rPr lang="zh-CN" altLang="en-US" sz="2900" dirty="0"/>
              <a:t>之间使用</a:t>
            </a:r>
            <a:r>
              <a:rPr lang="en-US" altLang="zh-CN" sz="2900" dirty="0" err="1"/>
              <a:t>xa</a:t>
            </a:r>
            <a:r>
              <a:rPr lang="zh-CN" altLang="en-US" sz="2900" dirty="0"/>
              <a:t>来协同，当我们之间使用</a:t>
            </a:r>
            <a:r>
              <a:rPr lang="en-US" altLang="zh-CN" sz="2900" dirty="0"/>
              <a:t>redo log</a:t>
            </a:r>
            <a:r>
              <a:rPr lang="zh-CN" altLang="en-US" sz="2900" dirty="0"/>
              <a:t>，将该日志复制到其它的存储节点上，通过直接重放 </a:t>
            </a:r>
            <a:r>
              <a:rPr lang="en-US" altLang="zh-CN" sz="2900" dirty="0"/>
              <a:t>redo log</a:t>
            </a:r>
            <a:r>
              <a:rPr lang="zh-CN" altLang="en-US" sz="2900" dirty="0"/>
              <a:t>来，进行</a:t>
            </a:r>
            <a:r>
              <a:rPr lang="en-US" altLang="zh-CN" sz="2900" dirty="0"/>
              <a:t>page</a:t>
            </a:r>
            <a:r>
              <a:rPr lang="zh-CN" altLang="en-US" sz="2900" dirty="0"/>
              <a:t>层的数据同步，在丛机上无需进行</a:t>
            </a:r>
            <a:r>
              <a:rPr lang="en-US" altLang="zh-CN" sz="2900" dirty="0" err="1"/>
              <a:t>io</a:t>
            </a:r>
            <a:r>
              <a:rPr lang="zh-CN" altLang="en-US" sz="2900" dirty="0"/>
              <a:t>操作了。 不用</a:t>
            </a:r>
            <a:r>
              <a:rPr lang="en-US" altLang="zh-CN" sz="2900" dirty="0" err="1"/>
              <a:t>binlog</a:t>
            </a:r>
            <a:r>
              <a:rPr lang="en-US" altLang="zh-CN" sz="2900" dirty="0"/>
              <a:t>-&gt;relay log</a:t>
            </a:r>
            <a:r>
              <a:rPr lang="zh-CN" altLang="en-US" sz="2900" dirty="0"/>
              <a:t>，然后通过执行</a:t>
            </a:r>
            <a:r>
              <a:rPr lang="en-US" altLang="zh-CN" sz="2900" dirty="0"/>
              <a:t>relay log</a:t>
            </a:r>
            <a:r>
              <a:rPr lang="zh-CN" altLang="en-US" sz="2900" dirty="0"/>
              <a:t>中的</a:t>
            </a:r>
            <a:r>
              <a:rPr lang="en-US" altLang="zh-CN" sz="2900" dirty="0"/>
              <a:t>event</a:t>
            </a:r>
            <a:r>
              <a:rPr lang="zh-CN" altLang="en-US" sz="2900" dirty="0"/>
              <a:t>来进行数据的同步；</a:t>
            </a:r>
            <a:endParaRPr lang="en-US" altLang="zh-CN" sz="2900" dirty="0"/>
          </a:p>
          <a:p>
            <a:pPr lvl="2"/>
            <a:r>
              <a:rPr lang="zh-CN" altLang="en-US" sz="2900" dirty="0"/>
              <a:t> </a:t>
            </a:r>
          </a:p>
          <a:p>
            <a:pPr lvl="2"/>
            <a:r>
              <a:rPr lang="en-US" altLang="zh-CN" sz="2900" dirty="0"/>
              <a:t>parallel raft</a:t>
            </a:r>
            <a:r>
              <a:rPr lang="en-US" altLang="zh-CN" sz="2900" dirty="0" smtClean="0"/>
              <a:t>.</a:t>
            </a:r>
          </a:p>
          <a:p>
            <a:pPr lvl="2"/>
            <a:endParaRPr lang="en-US" altLang="zh-CN" sz="2900" dirty="0" smtClean="0"/>
          </a:p>
          <a:p>
            <a:pPr lvl="2"/>
            <a:r>
              <a:rPr lang="zh-CN" altLang="en-US" sz="2900" dirty="0"/>
              <a:t>试验证明，</a:t>
            </a:r>
            <a:r>
              <a:rPr lang="en-US" altLang="zh-CN" sz="2900" dirty="0"/>
              <a:t>redo log</a:t>
            </a:r>
            <a:r>
              <a:rPr lang="zh-CN" altLang="en-US" sz="2900" dirty="0"/>
              <a:t>下沉的设计比起经典模式，每个事务平均</a:t>
            </a:r>
            <a:r>
              <a:rPr lang="en-US" altLang="zh-CN" sz="2900" dirty="0"/>
              <a:t>IO</a:t>
            </a:r>
            <a:r>
              <a:rPr lang="zh-CN" altLang="en-US" sz="2900" dirty="0"/>
              <a:t>次数降低了</a:t>
            </a:r>
            <a:r>
              <a:rPr lang="en-US" altLang="zh-CN" sz="2900" dirty="0"/>
              <a:t>85%+</a:t>
            </a:r>
            <a:r>
              <a:rPr lang="zh-CN" altLang="en-US" sz="2900" dirty="0"/>
              <a:t>，而且数据安全性也是类似甚至更高的。</a:t>
            </a:r>
          </a:p>
          <a:p>
            <a:pPr marL="0" indent="0">
              <a:buNone/>
            </a:pP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667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zh-CN" altLang="en-US" sz="3100" dirty="0"/>
              <a:t>针对数据库的 </a:t>
            </a:r>
            <a:r>
              <a:rPr lang="en-US" altLang="zh-CN" sz="3100" dirty="0"/>
              <a:t>smart storage</a:t>
            </a:r>
            <a:r>
              <a:rPr lang="zh-CN" altLang="en-US" sz="3100" dirty="0"/>
              <a:t>优化</a:t>
            </a:r>
          </a:p>
          <a:p>
            <a:pPr lvl="2"/>
            <a:endParaRPr lang="en-US" altLang="zh-CN" sz="2900" dirty="0" smtClean="0"/>
          </a:p>
          <a:p>
            <a:pPr lvl="2"/>
            <a:r>
              <a:rPr lang="en-US" altLang="zh-CN" sz="2900" dirty="0" err="1"/>
              <a:t>polardb</a:t>
            </a:r>
            <a:r>
              <a:rPr lang="zh-CN" altLang="en-US" sz="2900" dirty="0"/>
              <a:t>在文件系统和存储节点之间做了优化；  对</a:t>
            </a:r>
            <a:r>
              <a:rPr lang="en-US" altLang="zh-CN" sz="2900" dirty="0"/>
              <a:t>redo log</a:t>
            </a:r>
            <a:r>
              <a:rPr lang="zh-CN" altLang="en-US" sz="2900" dirty="0"/>
              <a:t>进行优化处理； </a:t>
            </a:r>
            <a:r>
              <a:rPr lang="en-US" altLang="zh-CN" sz="2900" dirty="0"/>
              <a:t>redo log</a:t>
            </a:r>
            <a:r>
              <a:rPr lang="zh-CN" altLang="en-US" sz="2900" dirty="0"/>
              <a:t>由</a:t>
            </a:r>
            <a:r>
              <a:rPr lang="en-US" altLang="zh-CN" sz="2900" dirty="0"/>
              <a:t>512bytes </a:t>
            </a:r>
            <a:r>
              <a:rPr lang="zh-CN" altLang="en-US" sz="2900" dirty="0"/>
              <a:t>调整为 </a:t>
            </a:r>
            <a:r>
              <a:rPr lang="en-US" altLang="zh-CN" sz="2900" dirty="0"/>
              <a:t>4k</a:t>
            </a:r>
            <a:r>
              <a:rPr lang="zh-CN" altLang="en-US" sz="2900" dirty="0"/>
              <a:t>，有利于</a:t>
            </a:r>
            <a:r>
              <a:rPr lang="en-US" altLang="zh-CN" sz="2900" dirty="0" err="1"/>
              <a:t>ssd</a:t>
            </a:r>
            <a:r>
              <a:rPr lang="zh-CN" altLang="en-US" sz="2900" dirty="0" smtClean="0"/>
              <a:t>设备</a:t>
            </a:r>
            <a:r>
              <a:rPr lang="en-US" altLang="zh-CN" sz="2900" dirty="0" smtClean="0"/>
              <a:t>;</a:t>
            </a:r>
          </a:p>
          <a:p>
            <a:pPr lvl="2"/>
            <a:endParaRPr lang="en-US" altLang="zh-CN" sz="2900" dirty="0" smtClean="0"/>
          </a:p>
          <a:p>
            <a:pPr lvl="2"/>
            <a:r>
              <a:rPr lang="en-US" altLang="zh-CN" sz="3200" dirty="0"/>
              <a:t>double write</a:t>
            </a:r>
            <a:r>
              <a:rPr lang="zh-CN" altLang="en-US" sz="3200" dirty="0"/>
              <a:t>优化：</a:t>
            </a:r>
            <a:r>
              <a:rPr lang="en-US" altLang="zh-CN" sz="3200" dirty="0"/>
              <a:t>polar</a:t>
            </a:r>
            <a:r>
              <a:rPr lang="zh-CN" altLang="en-US" sz="3200" dirty="0"/>
              <a:t>节点支持 </a:t>
            </a:r>
            <a:r>
              <a:rPr lang="en-US" altLang="zh-CN" sz="3200" dirty="0"/>
              <a:t>1mb</a:t>
            </a:r>
            <a:r>
              <a:rPr lang="zh-CN" altLang="en-US" sz="3200" dirty="0"/>
              <a:t>的原子写，可以关闭</a:t>
            </a:r>
            <a:r>
              <a:rPr lang="en-US" altLang="zh-CN" sz="3200" dirty="0"/>
              <a:t>double write</a:t>
            </a:r>
            <a:r>
              <a:rPr lang="zh-CN" altLang="en-US" sz="3200" dirty="0"/>
              <a:t>特性</a:t>
            </a:r>
            <a:r>
              <a:rPr lang="zh-CN" altLang="en-US" sz="3200" dirty="0" smtClean="0"/>
              <a:t>；</a:t>
            </a:r>
            <a:endParaRPr lang="en-US" altLang="zh-CN" sz="3200" dirty="0" smtClean="0"/>
          </a:p>
          <a:p>
            <a:pPr lvl="2"/>
            <a:endParaRPr lang="zh-CN" altLang="en-US" sz="3200" dirty="0"/>
          </a:p>
          <a:p>
            <a:pPr lvl="2"/>
            <a:r>
              <a:rPr lang="en-US" altLang="zh-CN" sz="2800" dirty="0"/>
              <a:t>group commit: </a:t>
            </a:r>
            <a:r>
              <a:rPr lang="zh-CN" altLang="en-US" sz="2800" dirty="0"/>
              <a:t>将一</a:t>
            </a:r>
            <a:r>
              <a:rPr lang="zh-CN" altLang="en-US" sz="2800" dirty="0" smtClean="0"/>
              <a:t>次数</a:t>
            </a:r>
            <a:r>
              <a:rPr lang="zh-CN" altLang="en-US" sz="2800" dirty="0"/>
              <a:t>千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IO</a:t>
            </a:r>
            <a:r>
              <a:rPr lang="zh-CN" altLang="en-US" sz="2800" dirty="0" smtClean="0"/>
              <a:t>操作，并进行</a:t>
            </a:r>
            <a:r>
              <a:rPr lang="zh-CN" altLang="en-US" sz="2800" dirty="0"/>
              <a:t>分割为以</a:t>
            </a:r>
            <a:r>
              <a:rPr lang="en-US" altLang="zh-CN" sz="2800" dirty="0"/>
              <a:t>16kb</a:t>
            </a:r>
            <a:r>
              <a:rPr lang="zh-CN" altLang="en-US" sz="2800" dirty="0"/>
              <a:t>为单位的多个小的</a:t>
            </a:r>
            <a:r>
              <a:rPr lang="en-US" altLang="zh-CN" sz="2800" dirty="0" err="1"/>
              <a:t>io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 将</a:t>
            </a:r>
            <a:r>
              <a:rPr lang="zh-CN" altLang="en-US" sz="2800" dirty="0"/>
              <a:t>这些</a:t>
            </a:r>
            <a:r>
              <a:rPr lang="en-US" altLang="zh-CN" sz="2800" dirty="0" err="1"/>
              <a:t>io</a:t>
            </a:r>
            <a:r>
              <a:rPr lang="zh-CN" altLang="en-US" sz="2800" dirty="0"/>
              <a:t>分散到多个存储节点上执行（做到了并行执行），降低了</a:t>
            </a:r>
            <a:r>
              <a:rPr lang="en-US" altLang="zh-CN" sz="2800" dirty="0"/>
              <a:t>IO</a:t>
            </a:r>
            <a:r>
              <a:rPr lang="zh-CN" altLang="en-US" sz="2800" dirty="0"/>
              <a:t>的延迟。</a:t>
            </a:r>
          </a:p>
          <a:p>
            <a:pPr lvl="2"/>
            <a:endParaRPr lang="en-US" altLang="zh-CN" sz="2900" dirty="0" smtClean="0"/>
          </a:p>
          <a:p>
            <a:pPr lvl="2"/>
            <a:endParaRPr lang="zh-CN" altLang="en-US" sz="2900" dirty="0"/>
          </a:p>
          <a:p>
            <a:pPr marL="0" indent="0">
              <a:buNone/>
            </a:pP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539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32500" lnSpcReduction="20000"/>
          </a:bodyPr>
          <a:lstStyle/>
          <a:p>
            <a:pPr lvl="1"/>
            <a:r>
              <a:rPr lang="en-US" altLang="zh-CN" sz="4000" dirty="0"/>
              <a:t>Polar</a:t>
            </a:r>
            <a:r>
              <a:rPr lang="zh-CN" altLang="en-US" sz="4000" dirty="0"/>
              <a:t>计算引擎优化</a:t>
            </a:r>
          </a:p>
          <a:p>
            <a:pPr lvl="2"/>
            <a:endParaRPr lang="en-US" altLang="zh-CN" sz="4000" dirty="0"/>
          </a:p>
          <a:p>
            <a:pPr lvl="2"/>
            <a:r>
              <a:rPr lang="en-US" altLang="zh-CN" sz="4000" dirty="0"/>
              <a:t>Polar</a:t>
            </a:r>
            <a:r>
              <a:rPr lang="zh-CN" altLang="en-US" sz="4000" dirty="0"/>
              <a:t>使用共享存储和物理复制，因此实例的备份和恢复依赖于</a:t>
            </a:r>
            <a:r>
              <a:rPr lang="en-US" altLang="zh-CN" sz="4000" dirty="0"/>
              <a:t>redo log</a:t>
            </a:r>
            <a:r>
              <a:rPr lang="zh-CN" altLang="en-US" sz="4000" dirty="0"/>
              <a:t>。因此去掉了</a:t>
            </a:r>
            <a:r>
              <a:rPr lang="en-US" altLang="zh-CN" sz="4000" dirty="0" err="1"/>
              <a:t>binlog</a:t>
            </a:r>
            <a:r>
              <a:rPr lang="zh-CN" altLang="en-US" sz="4000" dirty="0"/>
              <a:t>。 使得在数据库服务层无需</a:t>
            </a:r>
            <a:r>
              <a:rPr lang="en-US" altLang="zh-CN" sz="4000" dirty="0" err="1"/>
              <a:t>xa</a:t>
            </a:r>
            <a:r>
              <a:rPr lang="zh-CN" altLang="en-US" sz="4000" dirty="0"/>
              <a:t>支持（需要复杂的</a:t>
            </a:r>
            <a:r>
              <a:rPr lang="en-US" altLang="zh-CN" sz="4000" dirty="0" err="1"/>
              <a:t>xa</a:t>
            </a:r>
            <a:r>
              <a:rPr lang="zh-CN" altLang="en-US" sz="4000" dirty="0"/>
              <a:t>逻辑操作，来支持</a:t>
            </a:r>
            <a:r>
              <a:rPr lang="en-US" altLang="zh-CN" sz="4000" dirty="0" err="1"/>
              <a:t>xa</a:t>
            </a:r>
            <a:r>
              <a:rPr lang="zh-CN" altLang="en-US" sz="4000" dirty="0"/>
              <a:t>的正确性），同事无需</a:t>
            </a:r>
            <a:r>
              <a:rPr lang="en-US" altLang="zh-CN" sz="4000" dirty="0" err="1"/>
              <a:t>binlog</a:t>
            </a:r>
            <a:r>
              <a:rPr lang="zh-CN" altLang="en-US" sz="4000" dirty="0"/>
              <a:t>从而可以减少</a:t>
            </a:r>
            <a:r>
              <a:rPr lang="en-US" altLang="zh-CN" sz="4000" dirty="0" err="1"/>
              <a:t>io</a:t>
            </a:r>
            <a:r>
              <a:rPr lang="zh-CN" altLang="en-US" sz="4000" dirty="0"/>
              <a:t>操作；</a:t>
            </a:r>
            <a:endParaRPr lang="en-US" altLang="zh-CN" sz="4000" dirty="0"/>
          </a:p>
          <a:p>
            <a:pPr lvl="2"/>
            <a:endParaRPr lang="zh-CN" altLang="en-US" sz="4000" dirty="0"/>
          </a:p>
          <a:p>
            <a:pPr lvl="1"/>
            <a:r>
              <a:rPr lang="zh-CN" altLang="en-US" sz="4000" dirty="0"/>
              <a:t>锁优化</a:t>
            </a:r>
            <a:endParaRPr lang="en-US" altLang="zh-CN" sz="4000" dirty="0"/>
          </a:p>
          <a:p>
            <a:pPr lvl="2"/>
            <a:r>
              <a:rPr lang="zh-CN" altLang="en-US" sz="4000" dirty="0"/>
              <a:t>优化了锁。 把</a:t>
            </a:r>
            <a:r>
              <a:rPr lang="en-US" altLang="zh-CN" sz="4000" dirty="0"/>
              <a:t>latch</a:t>
            </a:r>
            <a:r>
              <a:rPr lang="zh-CN" altLang="en-US" sz="4000" dirty="0"/>
              <a:t>进行细粒度的优化；或者将</a:t>
            </a:r>
            <a:r>
              <a:rPr lang="en-US" altLang="zh-CN" sz="4000" dirty="0"/>
              <a:t>latch</a:t>
            </a:r>
            <a:r>
              <a:rPr lang="zh-CN" altLang="en-US" sz="4000" dirty="0"/>
              <a:t>改为计数方式；</a:t>
            </a:r>
            <a:r>
              <a:rPr lang="en-US" altLang="zh-CN" sz="4000" dirty="0"/>
              <a:t>undo segment </a:t>
            </a:r>
            <a:r>
              <a:rPr lang="en-US" altLang="zh-CN" sz="4000" dirty="0" err="1"/>
              <a:t>mutex</a:t>
            </a:r>
            <a:r>
              <a:rPr lang="en-US" altLang="zh-CN" sz="4000" dirty="0"/>
              <a:t>, log system </a:t>
            </a:r>
            <a:r>
              <a:rPr lang="en-US" altLang="zh-CN" sz="4000" dirty="0" err="1"/>
              <a:t>mutex</a:t>
            </a:r>
            <a:r>
              <a:rPr lang="zh-CN" altLang="en-US" sz="4000" dirty="0"/>
              <a:t>等； 将常用的数据结构改为 </a:t>
            </a:r>
            <a:r>
              <a:rPr lang="en-US" altLang="zh-CN" sz="4000" dirty="0"/>
              <a:t>lock-free</a:t>
            </a:r>
            <a:r>
              <a:rPr lang="zh-CN" altLang="en-US" sz="4000" dirty="0"/>
              <a:t>的数据类型， 例如：</a:t>
            </a:r>
            <a:r>
              <a:rPr lang="en-US" altLang="zh-CN" sz="4000" dirty="0"/>
              <a:t>MDL</a:t>
            </a:r>
            <a:r>
              <a:rPr lang="zh-CN" altLang="en-US" sz="4000" dirty="0"/>
              <a:t>锁等</a:t>
            </a:r>
            <a:r>
              <a:rPr lang="zh-CN" altLang="en-US" sz="4000" dirty="0" smtClean="0"/>
              <a:t>；</a:t>
            </a:r>
            <a:endParaRPr lang="en-US" altLang="zh-CN" sz="4000" dirty="0" smtClean="0"/>
          </a:p>
          <a:p>
            <a:pPr lvl="2"/>
            <a:endParaRPr lang="zh-CN" altLang="en-US" sz="4000" dirty="0" smtClean="0"/>
          </a:p>
          <a:p>
            <a:pPr lvl="1"/>
            <a:r>
              <a:rPr lang="zh-CN" altLang="en-US" sz="4000" dirty="0" smtClean="0"/>
              <a:t>日志提交优化</a:t>
            </a:r>
            <a:endParaRPr lang="zh-CN" altLang="en-US" sz="4000" dirty="0"/>
          </a:p>
          <a:p>
            <a:pPr lvl="3"/>
            <a:endParaRPr lang="en-US" altLang="zh-CN" sz="4000" dirty="0"/>
          </a:p>
          <a:p>
            <a:pPr lvl="2"/>
            <a:r>
              <a:rPr lang="zh-CN" altLang="en-US" sz="4000" dirty="0"/>
              <a:t>为减少</a:t>
            </a:r>
            <a:r>
              <a:rPr lang="en-US" altLang="zh-CN" sz="4000" dirty="0"/>
              <a:t>redo log</a:t>
            </a:r>
            <a:r>
              <a:rPr lang="zh-CN" altLang="en-US" sz="4000" dirty="0"/>
              <a:t>的切换对性能影响，采用</a:t>
            </a:r>
            <a:r>
              <a:rPr lang="en-US" altLang="zh-CN" sz="4000" dirty="0" err="1"/>
              <a:t>fallocate</a:t>
            </a:r>
            <a:r>
              <a:rPr lang="zh-CN" altLang="en-US" sz="4000" dirty="0"/>
              <a:t>方式，预先分配日志文件；将</a:t>
            </a:r>
            <a:r>
              <a:rPr lang="en-US" altLang="zh-CN" sz="4000" dirty="0"/>
              <a:t>512</a:t>
            </a:r>
            <a:r>
              <a:rPr lang="zh-CN" altLang="en-US" sz="4000" dirty="0"/>
              <a:t>的磁盘对齐方式，改为</a:t>
            </a:r>
            <a:r>
              <a:rPr lang="en-US" altLang="zh-CN" sz="4000" dirty="0"/>
              <a:t>4k</a:t>
            </a:r>
            <a:r>
              <a:rPr lang="zh-CN" altLang="en-US" sz="4000" dirty="0"/>
              <a:t>的对齐方式； 在组提交时候，采用</a:t>
            </a:r>
            <a:r>
              <a:rPr lang="en-US" altLang="zh-CN" sz="4000" dirty="0"/>
              <a:t>double redo log buffer</a:t>
            </a:r>
            <a:r>
              <a:rPr lang="zh-CN" altLang="en-US" sz="4000" dirty="0"/>
              <a:t>提升并行度； </a:t>
            </a:r>
            <a:endParaRPr lang="en-US" altLang="zh-CN" sz="4000" dirty="0" smtClean="0"/>
          </a:p>
          <a:p>
            <a:pPr lvl="2"/>
            <a:endParaRPr lang="en-US" altLang="zh-CN" sz="4000" dirty="0" smtClean="0"/>
          </a:p>
          <a:p>
            <a:pPr lvl="1"/>
            <a:r>
              <a:rPr lang="zh-CN" altLang="en-US" sz="4200" dirty="0" smtClean="0"/>
              <a:t>复制优化</a:t>
            </a:r>
            <a:endParaRPr lang="zh-CN" altLang="en-US" sz="4200" dirty="0"/>
          </a:p>
          <a:p>
            <a:pPr lvl="2"/>
            <a:r>
              <a:rPr lang="zh-CN" altLang="en-US" sz="4000" dirty="0"/>
              <a:t>由于采用基于</a:t>
            </a:r>
            <a:r>
              <a:rPr lang="en-US" altLang="zh-CN" sz="4000" dirty="0"/>
              <a:t>redo log</a:t>
            </a:r>
            <a:r>
              <a:rPr lang="zh-CN" altLang="en-US" sz="4000" dirty="0"/>
              <a:t>的物理复制，使得我们可以进行更细粒度的并行化操作；例如：使用</a:t>
            </a:r>
            <a:r>
              <a:rPr lang="en-US" altLang="zh-CN" sz="4000" dirty="0"/>
              <a:t>length</a:t>
            </a:r>
            <a:r>
              <a:rPr lang="zh-CN" altLang="en-US" sz="4000" dirty="0"/>
              <a:t>来指定长度，无需进行动态</a:t>
            </a:r>
            <a:r>
              <a:rPr lang="en-US" altLang="zh-CN" sz="4000" dirty="0"/>
              <a:t>parse</a:t>
            </a:r>
            <a:r>
              <a:rPr lang="zh-CN" altLang="en-US" sz="4000" dirty="0"/>
              <a:t>；使用</a:t>
            </a:r>
            <a:r>
              <a:rPr lang="en-US" altLang="zh-CN" sz="4000" dirty="0"/>
              <a:t>dummy index,</a:t>
            </a:r>
            <a:r>
              <a:rPr lang="zh-CN" altLang="en-US" sz="4000" dirty="0"/>
              <a:t>减少在</a:t>
            </a:r>
            <a:r>
              <a:rPr lang="en-US" altLang="zh-CN" sz="4000" dirty="0" err="1"/>
              <a:t>malloc</a:t>
            </a:r>
            <a:r>
              <a:rPr lang="en-US" altLang="zh-CN" sz="4000" dirty="0"/>
              <a:t>/free</a:t>
            </a:r>
            <a:r>
              <a:rPr lang="zh-CN" altLang="en-US" sz="4000" dirty="0"/>
              <a:t>上的开销；</a:t>
            </a:r>
            <a:endParaRPr lang="en-US" altLang="zh-CN" sz="2900" dirty="0" smtClean="0"/>
          </a:p>
          <a:p>
            <a:pPr lvl="2"/>
            <a:endParaRPr lang="zh-CN" altLang="en-US" sz="2900" dirty="0"/>
          </a:p>
          <a:p>
            <a:pPr marL="0" indent="0">
              <a:buNone/>
            </a:pP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28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zh-CN" altLang="en-US" sz="3300" dirty="0"/>
              <a:t>读节点性能</a:t>
            </a:r>
          </a:p>
          <a:p>
            <a:pPr lvl="2"/>
            <a:endParaRPr lang="en-US" altLang="zh-CN" sz="3300" dirty="0"/>
          </a:p>
          <a:p>
            <a:pPr lvl="2"/>
            <a:r>
              <a:rPr lang="en-US" altLang="zh-CN" sz="3300" dirty="0"/>
              <a:t>polar</a:t>
            </a:r>
            <a:r>
              <a:rPr lang="zh-CN" altLang="en-US" sz="3300" dirty="0"/>
              <a:t>节点是，日志一批批的</a:t>
            </a:r>
            <a:r>
              <a:rPr lang="en-US" altLang="zh-CN" sz="3300" dirty="0"/>
              <a:t>apply, replica</a:t>
            </a:r>
            <a:r>
              <a:rPr lang="zh-CN" altLang="en-US" sz="3300" dirty="0"/>
              <a:t>上读请求不需要重复创建</a:t>
            </a:r>
            <a:r>
              <a:rPr lang="en-US" altLang="zh-CN" sz="3300" dirty="0" err="1"/>
              <a:t>readview</a:t>
            </a:r>
            <a:r>
              <a:rPr lang="zh-CN" altLang="en-US" sz="3300" dirty="0"/>
              <a:t>。 可以使用上次缓存，从而提高</a:t>
            </a:r>
            <a:r>
              <a:rPr lang="en-US" altLang="zh-CN" sz="3300" dirty="0"/>
              <a:t>replica</a:t>
            </a:r>
            <a:r>
              <a:rPr lang="zh-CN" altLang="en-US" sz="3300" dirty="0"/>
              <a:t>上性能；</a:t>
            </a:r>
            <a:endParaRPr lang="en-US" altLang="zh-CN" sz="3300" dirty="0"/>
          </a:p>
          <a:p>
            <a:pPr lvl="2"/>
            <a:endParaRPr lang="zh-CN" altLang="en-US" sz="3300" dirty="0"/>
          </a:p>
          <a:p>
            <a:pPr lvl="1"/>
            <a:r>
              <a:rPr lang="zh-CN" altLang="en-US" sz="3300" dirty="0"/>
              <a:t>透明压缩</a:t>
            </a:r>
            <a:endParaRPr lang="en-US" altLang="zh-CN" sz="3300" dirty="0"/>
          </a:p>
          <a:p>
            <a:pPr lvl="2"/>
            <a:endParaRPr lang="zh-CN" altLang="en-US" sz="3300" dirty="0"/>
          </a:p>
          <a:p>
            <a:pPr lvl="2"/>
            <a:r>
              <a:rPr lang="en-US" altLang="zh-CN" sz="3300" dirty="0"/>
              <a:t>polar</a:t>
            </a:r>
            <a:r>
              <a:rPr lang="zh-CN" altLang="en-US" sz="3300" dirty="0"/>
              <a:t>提供了</a:t>
            </a:r>
            <a:r>
              <a:rPr lang="en-US" altLang="zh-CN" sz="3300" dirty="0"/>
              <a:t>1mb</a:t>
            </a:r>
            <a:r>
              <a:rPr lang="zh-CN" altLang="en-US" sz="3300" dirty="0"/>
              <a:t>的 数据文件</a:t>
            </a:r>
            <a:r>
              <a:rPr lang="en-US" altLang="zh-CN" sz="3300" dirty="0" err="1"/>
              <a:t>idb</a:t>
            </a:r>
            <a:r>
              <a:rPr lang="zh-CN" altLang="en-US" sz="3300" dirty="0"/>
              <a:t>的原子写操作； 消除了</a:t>
            </a:r>
            <a:r>
              <a:rPr lang="en-US" altLang="zh-CN" sz="3300" dirty="0"/>
              <a:t>double write</a:t>
            </a:r>
            <a:r>
              <a:rPr lang="zh-CN" altLang="en-US" sz="3300" dirty="0"/>
              <a:t>（为了消除</a:t>
            </a:r>
            <a:r>
              <a:rPr lang="en-US" altLang="zh-CN" sz="3300" dirty="0"/>
              <a:t>partial write</a:t>
            </a:r>
            <a:r>
              <a:rPr lang="zh-CN" altLang="en-US" sz="3300" dirty="0"/>
              <a:t>的问题），同时，支持透明压缩； </a:t>
            </a:r>
            <a:r>
              <a:rPr lang="en-US" altLang="zh-CN" sz="3300" dirty="0"/>
              <a:t>2.4</a:t>
            </a:r>
            <a:r>
              <a:rPr lang="zh-CN" altLang="en-US" sz="3300" dirty="0"/>
              <a:t>倍压缩率；压缩在存储节点内实现，无需消耗计算节点的</a:t>
            </a:r>
            <a:r>
              <a:rPr lang="en-US" altLang="zh-CN" sz="3300" dirty="0" err="1"/>
              <a:t>cpu</a:t>
            </a:r>
            <a:r>
              <a:rPr lang="zh-CN" altLang="en-US" sz="3300" dirty="0"/>
              <a:t>。不影响</a:t>
            </a:r>
            <a:r>
              <a:rPr lang="en-US" altLang="zh-CN" sz="3300" dirty="0" err="1"/>
              <a:t>db</a:t>
            </a:r>
            <a:r>
              <a:rPr lang="zh-CN" altLang="en-US" sz="3300" dirty="0"/>
              <a:t>性能；利用</a:t>
            </a:r>
            <a:r>
              <a:rPr lang="en-US" altLang="zh-CN" sz="3300" dirty="0" err="1"/>
              <a:t>qat</a:t>
            </a:r>
            <a:r>
              <a:rPr lang="zh-CN" altLang="en-US" sz="3300" dirty="0"/>
              <a:t>卡进行加速，在</a:t>
            </a:r>
            <a:r>
              <a:rPr lang="en-US" altLang="zh-CN" sz="3300" dirty="0" err="1"/>
              <a:t>io</a:t>
            </a:r>
            <a:r>
              <a:rPr lang="zh-CN" altLang="en-US" sz="3300" dirty="0"/>
              <a:t>路径上使用</a:t>
            </a:r>
            <a:r>
              <a:rPr lang="en-US" altLang="zh-CN" sz="3300" dirty="0" err="1"/>
              <a:t>fpga</a:t>
            </a:r>
            <a:r>
              <a:rPr lang="zh-CN" altLang="en-US" sz="3300" dirty="0"/>
              <a:t>进行加速；</a:t>
            </a:r>
          </a:p>
          <a:p>
            <a:pPr lvl="2"/>
            <a:endParaRPr lang="zh-CN" altLang="en-US" sz="3300" dirty="0"/>
          </a:p>
          <a:p>
            <a:pPr lvl="2"/>
            <a:r>
              <a:rPr lang="zh-CN" altLang="en-US" sz="3300" dirty="0"/>
              <a:t>存储节点，支持快照去重，数据库相邻快照之间，如果页面没有发生修改，会链接到同一个物理页面上，物理上只存储一份</a:t>
            </a:r>
            <a:r>
              <a:rPr lang="zh-CN" altLang="en-US" sz="3300" dirty="0" smtClean="0"/>
              <a:t>；</a:t>
            </a:r>
            <a:endParaRPr lang="en-US" altLang="zh-CN" sz="3300" dirty="0" smtClean="0"/>
          </a:p>
          <a:p>
            <a:pPr lvl="2"/>
            <a:endParaRPr lang="zh-CN" altLang="en-US" sz="3300" dirty="0"/>
          </a:p>
          <a:p>
            <a:pPr lvl="2"/>
            <a:endParaRPr lang="zh-CN" altLang="en-US" sz="2900" dirty="0"/>
          </a:p>
          <a:p>
            <a:pPr marL="0" indent="0">
              <a:buNone/>
            </a:pP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795886"/>
            <a:ext cx="3107457" cy="76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47500" lnSpcReduction="20000"/>
          </a:bodyPr>
          <a:lstStyle/>
          <a:p>
            <a:pPr lvl="2"/>
            <a:r>
              <a:rPr lang="zh-CN" altLang="en-US" sz="2900" dirty="0"/>
              <a:t>底层共享同一份数据文件和日志文件</a:t>
            </a:r>
            <a:endParaRPr lang="en-US" altLang="zh-CN" sz="2900" dirty="0"/>
          </a:p>
          <a:p>
            <a:pPr lvl="2"/>
            <a:endParaRPr lang="en-US" altLang="zh-CN" sz="4000" dirty="0"/>
          </a:p>
          <a:p>
            <a:pPr lvl="2"/>
            <a:r>
              <a:rPr lang="zh-CN" altLang="en-US" sz="2900" dirty="0"/>
              <a:t>传统的文件系统，由于嵌入在操作系统内核中，每次系统文件读写操作都需要先陷入内核态，完成后再返回用户态，造成效率低下。</a:t>
            </a:r>
            <a:r>
              <a:rPr lang="en-US" altLang="zh-CN" sz="2900" dirty="0" err="1"/>
              <a:t>PolarFS</a:t>
            </a:r>
            <a:r>
              <a:rPr lang="zh-CN" altLang="en-US" sz="2900" dirty="0"/>
              <a:t>以函数库形式编译在</a:t>
            </a:r>
            <a:r>
              <a:rPr lang="en-US" altLang="zh-CN" sz="2900" dirty="0"/>
              <a:t>MySQL</a:t>
            </a:r>
            <a:r>
              <a:rPr lang="zh-CN" altLang="en-US" sz="2900" dirty="0"/>
              <a:t>中，因此都运行在用户态，从而减少了操作系统切换的</a:t>
            </a:r>
            <a:r>
              <a:rPr lang="zh-CN" altLang="en-US" sz="2900" dirty="0" smtClean="0"/>
              <a:t>开销；</a:t>
            </a:r>
            <a:endParaRPr lang="en-US" altLang="zh-CN" sz="2900" dirty="0" smtClean="0"/>
          </a:p>
          <a:p>
            <a:pPr lvl="2"/>
            <a:endParaRPr lang="en-US" altLang="zh-CN" sz="2900" dirty="0" smtClean="0"/>
          </a:p>
          <a:p>
            <a:pPr lvl="2"/>
            <a:r>
              <a:rPr lang="zh-CN" altLang="en-US" sz="2900" dirty="0" smtClean="0"/>
              <a:t>计算</a:t>
            </a:r>
            <a:r>
              <a:rPr lang="zh-CN" altLang="en-US" sz="2900" dirty="0"/>
              <a:t>节点和存储节点之间通过</a:t>
            </a:r>
            <a:r>
              <a:rPr lang="en-US" altLang="zh-CN" sz="2900" dirty="0"/>
              <a:t>25G RDMA</a:t>
            </a:r>
            <a:r>
              <a:rPr lang="zh-CN" altLang="en-US" sz="2900" dirty="0"/>
              <a:t>网络连接，保证数据的传输瓶颈不会出现在网络</a:t>
            </a:r>
            <a:r>
              <a:rPr lang="zh-CN" altLang="en-US" sz="2900" dirty="0" smtClean="0"/>
              <a:t>上；</a:t>
            </a:r>
            <a:endParaRPr lang="en-US" altLang="zh-CN" sz="2900" dirty="0" smtClean="0"/>
          </a:p>
          <a:p>
            <a:pPr lvl="2"/>
            <a:endParaRPr lang="en-US" altLang="zh-CN" sz="2900" dirty="0" smtClean="0"/>
          </a:p>
          <a:p>
            <a:pPr lvl="2"/>
            <a:r>
              <a:rPr lang="zh-CN" altLang="en-US" sz="2900" dirty="0" smtClean="0"/>
              <a:t> 物理</a:t>
            </a:r>
            <a:r>
              <a:rPr lang="zh-CN" altLang="en-US" sz="2900" dirty="0"/>
              <a:t>复制中的</a:t>
            </a:r>
            <a:r>
              <a:rPr lang="en-US" altLang="zh-CN" sz="2900" dirty="0"/>
              <a:t>DDL</a:t>
            </a:r>
            <a:r>
              <a:rPr lang="zh-CN" altLang="en-US" sz="2900" dirty="0"/>
              <a:t>。</a:t>
            </a:r>
            <a:r>
              <a:rPr lang="en-US" altLang="zh-CN" sz="2900" dirty="0"/>
              <a:t>Primary</a:t>
            </a:r>
            <a:r>
              <a:rPr lang="zh-CN" altLang="en-US" sz="2900" dirty="0"/>
              <a:t>节点删除一个表之后，</a:t>
            </a:r>
            <a:r>
              <a:rPr lang="en-US" altLang="zh-CN" sz="2900" dirty="0"/>
              <a:t>Replica</a:t>
            </a:r>
            <a:r>
              <a:rPr lang="zh-CN" altLang="en-US" sz="2900" dirty="0"/>
              <a:t>可能还会有对此表的请求。因此，我们约定，如果主库对一个表进行了表结构变更操作，在操作返回成功前，必须通知到所有的</a:t>
            </a:r>
            <a:r>
              <a:rPr lang="en-US" altLang="zh-CN" sz="2900" dirty="0"/>
              <a:t>Replica(</a:t>
            </a:r>
            <a:r>
              <a:rPr lang="zh-CN" altLang="en-US" sz="2900" dirty="0"/>
              <a:t>有一个最大的超时时间</a:t>
            </a:r>
            <a:r>
              <a:rPr lang="en-US" altLang="zh-CN" sz="2900" dirty="0"/>
              <a:t>)</a:t>
            </a:r>
            <a:r>
              <a:rPr lang="zh-CN" altLang="en-US" sz="2900" dirty="0"/>
              <a:t>，告诉他们，这个表已经被删除了，后续的请求都失败吧，具体实现上可以使用</a:t>
            </a:r>
            <a:r>
              <a:rPr lang="en-US" altLang="zh-CN" sz="2900" dirty="0"/>
              <a:t>MDL</a:t>
            </a:r>
            <a:r>
              <a:rPr lang="zh-CN" altLang="en-US" sz="2900" dirty="0"/>
              <a:t>锁来控制。当然这种强同步操作会给性能带来极大的影响，后续我们会对</a:t>
            </a:r>
            <a:r>
              <a:rPr lang="en-US" altLang="zh-CN" sz="2900" dirty="0"/>
              <a:t>DDL</a:t>
            </a:r>
            <a:r>
              <a:rPr lang="zh-CN" altLang="en-US" sz="2900" dirty="0"/>
              <a:t>做进一步的</a:t>
            </a:r>
            <a:r>
              <a:rPr lang="zh-CN" altLang="en-US" sz="2900" dirty="0" smtClean="0"/>
              <a:t>优化；</a:t>
            </a:r>
            <a:endParaRPr lang="en-US" altLang="zh-CN" sz="2900" dirty="0" smtClean="0"/>
          </a:p>
          <a:p>
            <a:pPr lvl="2"/>
            <a:endParaRPr lang="en-US" altLang="zh-CN" sz="2900" dirty="0" smtClean="0"/>
          </a:p>
          <a:p>
            <a:pPr lvl="2"/>
            <a:r>
              <a:rPr lang="zh-CN" altLang="en-US" sz="2900" dirty="0"/>
              <a:t>物理复制能带来性能上的巨大提升，但是逻辑日志由于其良好的兼容性也并不是一无是处，所以</a:t>
            </a:r>
            <a:r>
              <a:rPr lang="en-US" altLang="zh-CN" sz="2900" dirty="0" err="1"/>
              <a:t>PolarDB</a:t>
            </a:r>
            <a:r>
              <a:rPr lang="zh-CN" altLang="en-US" sz="2900" dirty="0"/>
              <a:t>依然保留了</a:t>
            </a:r>
            <a:r>
              <a:rPr lang="en-US" altLang="zh-CN" sz="2900" dirty="0" err="1"/>
              <a:t>Binlog</a:t>
            </a:r>
            <a:r>
              <a:rPr lang="zh-CN" altLang="en-US" sz="2900" dirty="0"/>
              <a:t>的逻辑，方便用户开启。</a:t>
            </a:r>
            <a:endParaRPr lang="en-US" altLang="zh-CN" sz="2900" dirty="0" smtClean="0"/>
          </a:p>
          <a:p>
            <a:pPr lvl="2"/>
            <a:endParaRPr lang="zh-CN" altLang="en-US" sz="2900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2049" name="Picture 1" descr="clip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43825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87063"/>
            <a:ext cx="8568952" cy="3960440"/>
          </a:xfrm>
        </p:spPr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815330"/>
            <a:ext cx="4014704" cy="38446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666" y="4803998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Amazon S3: Amazon Simple Storage Service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82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3073" name="Picture 1" descr="C://Users/homli/AppData/Local/YNote/data/sina2493024784/78e5322a215540d5889bfdcec59cca53/clip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5566"/>
            <a:ext cx="5914806" cy="38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1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097" name="Picture 1" descr="C://Users/homli/AppData/Local/YNote/data/sina2493024784/05785d5887b64782a264b2673a3a83f5/clip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08281"/>
            <a:ext cx="3647743" cy="385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8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PolarDB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  <a:p>
            <a:pPr lvl="2"/>
            <a:endParaRPr lang="en-US" altLang="zh-CN" sz="2900" dirty="0"/>
          </a:p>
          <a:p>
            <a:endParaRPr lang="zh-CN" altLang="en-US" dirty="0"/>
          </a:p>
          <a:p>
            <a:pPr lvl="1"/>
            <a:endParaRPr lang="zh-CN" altLang="en-US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  <a:p>
            <a:pPr marL="914400" lvl="2" indent="0">
              <a:buNone/>
            </a:pPr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241503" y="1131590"/>
            <a:ext cx="5216749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CN" altLang="en-US" sz="1600" dirty="0" smtClean="0"/>
              <a:t>参考资料：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1.http</a:t>
            </a:r>
            <a:r>
              <a:rPr lang="en-US" altLang="zh-CN" sz="1600" dirty="0"/>
              <a:t>://mysql.taobao.org/monthly/2017/09/01</a:t>
            </a:r>
            <a:r>
              <a:rPr lang="en-US" altLang="zh-CN" sz="1600" dirty="0" smtClean="0"/>
              <a:t>/</a:t>
            </a:r>
          </a:p>
          <a:p>
            <a:pPr lvl="1"/>
            <a:r>
              <a:rPr lang="en-US" altLang="zh-CN" sz="1600" dirty="0" smtClean="0"/>
              <a:t>2.http</a:t>
            </a:r>
            <a:r>
              <a:rPr lang="en-US" altLang="zh-CN" sz="1600" dirty="0"/>
              <a:t>://</a:t>
            </a:r>
            <a:r>
              <a:rPr lang="en-US" altLang="zh-CN" sz="1600" dirty="0" smtClean="0"/>
              <a:t>www.infoq.com/cn/news/2017/08/ali-polardb</a:t>
            </a:r>
          </a:p>
          <a:p>
            <a:pPr lvl="1"/>
            <a:r>
              <a:rPr lang="en-US" altLang="zh-CN" sz="1600" dirty="0" smtClean="0"/>
              <a:t>3.https</a:t>
            </a:r>
            <a:r>
              <a:rPr lang="en-US" altLang="zh-CN" sz="1600" dirty="0"/>
              <a:t>://</a:t>
            </a:r>
            <a:r>
              <a:rPr lang="en-US" altLang="zh-CN" sz="1600" dirty="0" smtClean="0"/>
              <a:t>www.zhihu.com/question/63987114</a:t>
            </a:r>
          </a:p>
          <a:p>
            <a:pPr lvl="1"/>
            <a:r>
              <a:rPr lang="en-US" altLang="zh-CN" sz="1600" b="1" dirty="0" smtClean="0"/>
              <a:t>4.《Amazon </a:t>
            </a:r>
            <a:r>
              <a:rPr lang="en-US" altLang="zh-CN" sz="1600" b="1" dirty="0"/>
              <a:t>Aurora: Design Considerations for High</a:t>
            </a:r>
            <a:br>
              <a:rPr lang="en-US" altLang="zh-CN" sz="1600" b="1" dirty="0"/>
            </a:br>
            <a:r>
              <a:rPr lang="en-US" altLang="zh-CN" sz="1600" b="1" dirty="0"/>
              <a:t>Throughput Cloud-Native Relational Databases</a:t>
            </a:r>
            <a:r>
              <a:rPr lang="en-US" altLang="zh-CN" sz="1600" dirty="0"/>
              <a:t> </a:t>
            </a:r>
            <a:r>
              <a:rPr lang="en-US" altLang="zh-CN" sz="1600" b="1" dirty="0" smtClean="0"/>
              <a:t>》</a:t>
            </a:r>
          </a:p>
          <a:p>
            <a:pPr lvl="1"/>
            <a:r>
              <a:rPr lang="en-US" altLang="zh-CN" sz="1600" b="1" dirty="0" smtClean="0"/>
              <a:t>…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781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 progress.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zh-CN" altLang="en-US" dirty="0" smtClean="0"/>
              <a:t>网络技术技术的发展</a:t>
            </a:r>
            <a:r>
              <a:rPr lang="en-US" altLang="zh-CN" dirty="0" smtClean="0"/>
              <a:t>.</a:t>
            </a:r>
          </a:p>
          <a:p>
            <a:pPr lvl="2"/>
            <a:r>
              <a:rPr lang="zh-CN" altLang="en-US" dirty="0" smtClean="0"/>
              <a:t>更高速的网卡，交换机，光纤技术的使用；</a:t>
            </a:r>
            <a:r>
              <a:rPr lang="en-US" altLang="zh-CN" dirty="0" smtClean="0"/>
              <a:t> </a:t>
            </a:r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新的系统软件和协议的发展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例如：</a:t>
            </a:r>
            <a:r>
              <a:rPr lang="en-US" altLang="zh-CN" dirty="0" smtClean="0"/>
              <a:t>RDMA. (Remote Direct Memory Access)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传统的</a:t>
            </a:r>
            <a:r>
              <a:rPr lang="en-US" altLang="zh-CN" dirty="0" smtClean="0"/>
              <a:t>TCP/IP</a:t>
            </a:r>
            <a:r>
              <a:rPr lang="zh-CN" altLang="en-US" dirty="0" smtClean="0"/>
              <a:t>协议</a:t>
            </a:r>
            <a:r>
              <a:rPr lang="en-US" altLang="zh-CN" dirty="0" smtClean="0"/>
              <a:t>, </a:t>
            </a:r>
            <a:r>
              <a:rPr lang="zh-CN" altLang="en-US" dirty="0" smtClean="0"/>
              <a:t>网卡</a:t>
            </a:r>
            <a:r>
              <a:rPr lang="en-US" altLang="zh-CN" dirty="0" smtClean="0"/>
              <a:t>, </a:t>
            </a:r>
            <a:r>
              <a:rPr lang="zh-CN" altLang="en-US" dirty="0" smtClean="0"/>
              <a:t>操作系统</a:t>
            </a:r>
            <a:r>
              <a:rPr lang="en-US" altLang="zh-CN" dirty="0" smtClean="0"/>
              <a:t>, TCP/IP</a:t>
            </a:r>
            <a:r>
              <a:rPr lang="zh-CN" altLang="en-US" dirty="0" smtClean="0"/>
              <a:t>协议栈</a:t>
            </a:r>
            <a:r>
              <a:rPr lang="en-US" altLang="zh-CN" dirty="0" smtClean="0"/>
              <a:t>, </a:t>
            </a:r>
            <a:r>
              <a:rPr lang="zh-CN" altLang="en-US" dirty="0" smtClean="0"/>
              <a:t>应用</a:t>
            </a:r>
            <a:r>
              <a:rPr lang="zh-CN" altLang="en-US" dirty="0"/>
              <a:t>等</a:t>
            </a:r>
            <a:r>
              <a:rPr lang="en-US" altLang="zh-CN" dirty="0" smtClean="0"/>
              <a:t>, </a:t>
            </a:r>
            <a:r>
              <a:rPr lang="zh-CN" altLang="en-US" dirty="0" smtClean="0"/>
              <a:t>导致调用链路过长；</a:t>
            </a:r>
            <a:r>
              <a:rPr lang="en-US" altLang="zh-CN" dirty="0" smtClean="0"/>
              <a:t>  </a:t>
            </a:r>
          </a:p>
          <a:p>
            <a:pPr lvl="2"/>
            <a:r>
              <a:rPr lang="en-US" altLang="zh-CN" dirty="0" smtClean="0"/>
              <a:t>RDMA, </a:t>
            </a:r>
            <a:r>
              <a:rPr lang="zh-CN" altLang="en-US" dirty="0" smtClean="0"/>
              <a:t>可以直接访问网络一段的某个主机上的内存地址，从而减少了过长的调用链路；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InfiniBand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Enthernet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两类协议：</a:t>
            </a:r>
            <a:r>
              <a:rPr lang="en-US" altLang="zh-CN" dirty="0" err="1" smtClean="0"/>
              <a:t>iWARP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RoCE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新理念</a:t>
            </a:r>
            <a:r>
              <a:rPr lang="en-US" altLang="zh-CN" dirty="0" smtClean="0"/>
              <a:t>, LOG IS DATABASE.</a:t>
            </a:r>
          </a:p>
          <a:p>
            <a:pPr lvl="2"/>
            <a:r>
              <a:rPr lang="zh-CN" altLang="en-US" dirty="0" smtClean="0"/>
              <a:t>通过重放</a:t>
            </a:r>
            <a:r>
              <a:rPr lang="en-US" altLang="zh-CN" dirty="0" smtClean="0"/>
              <a:t>REDO LOG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Binlog</a:t>
            </a:r>
            <a:r>
              <a:rPr lang="en-US" altLang="zh-CN" dirty="0" smtClean="0"/>
              <a:t>(in MySQL) </a:t>
            </a:r>
            <a:r>
              <a:rPr lang="zh-CN" altLang="en-US" dirty="0" smtClean="0"/>
              <a:t>不在需要，减少</a:t>
            </a:r>
            <a:r>
              <a:rPr lang="en-US" altLang="zh-CN" dirty="0" smtClean="0"/>
              <a:t>IO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存储和计算分离；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分布式文件系统；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分布式计算；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更加强劲的网络基础设施；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新的需求的提出，例如：低成本，低延时，高吞吐量，低备份</a:t>
            </a:r>
            <a:r>
              <a:rPr lang="en-US" altLang="zh-CN" dirty="0" smtClean="0"/>
              <a:t>/</a:t>
            </a:r>
            <a:r>
              <a:rPr lang="zh-CN" altLang="en-US" dirty="0" smtClean="0"/>
              <a:t>修复时间等等</a:t>
            </a:r>
            <a:r>
              <a:rPr lang="en-US" altLang="zh-CN" dirty="0" smtClean="0"/>
              <a:t>. 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223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zh-CN" altLang="en-US" dirty="0" smtClean="0"/>
              <a:t>由</a:t>
            </a:r>
            <a:r>
              <a:rPr lang="en-US" altLang="zh-CN" dirty="0" smtClean="0"/>
              <a:t>Amazon</a:t>
            </a:r>
            <a:r>
              <a:rPr lang="zh-CN" altLang="en-US" dirty="0" smtClean="0"/>
              <a:t>提出的一种新型架构的云数据库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基本的理念：存储和计算能力将不再是整个系统的瓶颈，网络才是；</a:t>
            </a:r>
            <a:r>
              <a:rPr lang="en-US" altLang="zh-CN" dirty="0" smtClean="0"/>
              <a:t> </a:t>
            </a:r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通过将</a:t>
            </a:r>
            <a:r>
              <a:rPr lang="en-US" altLang="zh-CN" dirty="0" smtClean="0"/>
              <a:t>IO</a:t>
            </a:r>
            <a:r>
              <a:rPr lang="zh-CN" altLang="en-US" dirty="0" smtClean="0"/>
              <a:t>更加均匀的分散在整个系统下；</a:t>
            </a:r>
            <a:endParaRPr lang="en-US" altLang="zh-CN" dirty="0" smtClean="0"/>
          </a:p>
          <a:p>
            <a:pPr lvl="2"/>
            <a:r>
              <a:rPr lang="zh-CN" altLang="en-US" dirty="0"/>
              <a:t>使得</a:t>
            </a:r>
            <a:r>
              <a:rPr lang="en-US" altLang="zh-CN" dirty="0" smtClean="0"/>
              <a:t>IO</a:t>
            </a:r>
            <a:r>
              <a:rPr lang="zh-CN" altLang="en-US" dirty="0" smtClean="0"/>
              <a:t>操作能够并行进行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同步，上下文切换，读磁盘，</a:t>
            </a:r>
            <a:r>
              <a:rPr lang="en-US" altLang="zh-CN" dirty="0" smtClean="0"/>
              <a:t>Cache Miss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Cache</a:t>
            </a:r>
            <a:r>
              <a:rPr lang="zh-CN" altLang="en-US" dirty="0" smtClean="0"/>
              <a:t>置换等等都是影响这个系统整体性能的瓶颈；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2PC</a:t>
            </a:r>
            <a:r>
              <a:rPr lang="zh-CN" altLang="en-US" dirty="0" smtClean="0"/>
              <a:t>提交，导致系统的整体性能下降</a:t>
            </a:r>
            <a:r>
              <a:rPr lang="en-US" altLang="zh-CN" dirty="0" smtClean="0"/>
              <a:t>. </a:t>
            </a:r>
          </a:p>
          <a:p>
            <a:pPr lvl="2"/>
            <a:r>
              <a:rPr lang="zh-CN" altLang="en-US" dirty="0" smtClean="0"/>
              <a:t>系统的可靠性变差</a:t>
            </a:r>
            <a:r>
              <a:rPr lang="en-US" altLang="zh-CN" dirty="0" smtClean="0"/>
              <a:t>;</a:t>
            </a:r>
          </a:p>
          <a:p>
            <a:pPr lvl="2"/>
            <a:r>
              <a:rPr lang="zh-CN" altLang="en-US" dirty="0" smtClean="0"/>
              <a:t>不能容忍分布式环境下的短暂故障；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系统延时增加；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.... 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873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zh-CN" altLang="en-US" dirty="0" smtClean="0"/>
              <a:t>贡献</a:t>
            </a:r>
            <a:endParaRPr lang="en-US" altLang="zh-CN" dirty="0" smtClean="0"/>
          </a:p>
          <a:p>
            <a:pPr lvl="2"/>
            <a:r>
              <a:rPr lang="zh-CN" altLang="en-US" dirty="0"/>
              <a:t>跨多数据中心的具有自治愈的独立容错的存储</a:t>
            </a:r>
            <a:r>
              <a:rPr lang="zh-CN" altLang="en-US" dirty="0" smtClean="0"/>
              <a:t>服务，</a:t>
            </a:r>
            <a:r>
              <a:rPr lang="zh-CN" altLang="en-US" dirty="0"/>
              <a:t>网络环境或者云环境下的存储</a:t>
            </a:r>
            <a:r>
              <a:rPr lang="en-US" altLang="zh-CN" dirty="0"/>
              <a:t>failure</a:t>
            </a:r>
            <a:r>
              <a:rPr lang="zh-CN" altLang="en-US" dirty="0"/>
              <a:t>具有一定的</a:t>
            </a:r>
            <a:r>
              <a:rPr lang="zh-CN" altLang="en-US" dirty="0" smtClean="0"/>
              <a:t>容错性；</a:t>
            </a:r>
            <a:endParaRPr lang="en-US" altLang="zh-CN" dirty="0"/>
          </a:p>
          <a:p>
            <a:pPr lvl="3"/>
            <a:r>
              <a:rPr lang="en-US" altLang="zh-CN" dirty="0" smtClean="0"/>
              <a:t>Quorum model</a:t>
            </a:r>
            <a:r>
              <a:rPr lang="zh-CN" altLang="en-US" dirty="0" smtClean="0"/>
              <a:t>，解决网络环境所导致的关联性失败</a:t>
            </a:r>
            <a:r>
              <a:rPr lang="en-US" altLang="zh-CN" dirty="0" smtClean="0"/>
              <a:t>(Correlated Failure)</a:t>
            </a:r>
          </a:p>
          <a:p>
            <a:pPr lvl="2"/>
            <a:endParaRPr lang="zh-CN" altLang="en-US" dirty="0"/>
          </a:p>
          <a:p>
            <a:pPr lvl="2"/>
            <a:r>
              <a:rPr lang="zh-CN" altLang="en-US" dirty="0" smtClean="0"/>
              <a:t>仅仅</a:t>
            </a:r>
            <a:r>
              <a:rPr lang="zh-CN" altLang="en-US" dirty="0"/>
              <a:t>写 </a:t>
            </a:r>
            <a:r>
              <a:rPr lang="en-US" altLang="zh-CN" dirty="0" smtClean="0"/>
              <a:t>Redo Log</a:t>
            </a:r>
            <a:r>
              <a:rPr lang="zh-CN" altLang="en-US" dirty="0"/>
              <a:t>到存储设备</a:t>
            </a:r>
            <a:r>
              <a:rPr lang="zh-CN" altLang="en-US" dirty="0" smtClean="0"/>
              <a:t>上，</a:t>
            </a:r>
            <a:r>
              <a:rPr lang="zh-CN" altLang="en-US" dirty="0"/>
              <a:t>可以使得网络的</a:t>
            </a:r>
            <a:r>
              <a:rPr lang="en-US" altLang="zh-CN" dirty="0"/>
              <a:t>IOPS</a:t>
            </a:r>
            <a:r>
              <a:rPr lang="zh-CN" altLang="en-US" dirty="0"/>
              <a:t>降低一个量</a:t>
            </a:r>
            <a:r>
              <a:rPr lang="zh-CN" altLang="en-US" dirty="0" smtClean="0"/>
              <a:t>级；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  <a:p>
            <a:pPr lvl="2"/>
            <a:r>
              <a:rPr lang="zh-CN" altLang="en-US" dirty="0"/>
              <a:t>将某些复杂和关键的一些</a:t>
            </a:r>
            <a:r>
              <a:rPr lang="zh-CN" altLang="en-US" dirty="0" smtClean="0"/>
              <a:t>函数，从</a:t>
            </a:r>
            <a:r>
              <a:rPr lang="zh-CN" altLang="en-US" dirty="0"/>
              <a:t>一个单次执行的耗时的方法，该为将其分布在分布式系统中的多个节点上</a:t>
            </a:r>
            <a:r>
              <a:rPr lang="zh-CN" altLang="en-US" dirty="0" smtClean="0"/>
              <a:t>运行，减少了这些函数的执行时间；</a:t>
            </a:r>
            <a:endParaRPr lang="en-US" altLang="zh-CN" dirty="0" smtClean="0"/>
          </a:p>
          <a:p>
            <a:pPr lvl="3"/>
            <a:r>
              <a:rPr lang="zh-CN" altLang="en-US" dirty="0"/>
              <a:t>备份</a:t>
            </a:r>
            <a:r>
              <a:rPr lang="zh-CN" altLang="en-US" dirty="0" smtClean="0"/>
              <a:t>和</a:t>
            </a:r>
            <a:r>
              <a:rPr lang="en-US" altLang="zh-CN" dirty="0" smtClean="0"/>
              <a:t>Redo</a:t>
            </a:r>
            <a:r>
              <a:rPr lang="zh-CN" altLang="en-US" dirty="0" smtClean="0"/>
              <a:t>恢复</a:t>
            </a:r>
            <a:endParaRPr lang="en-US" altLang="zh-CN" dirty="0" smtClean="0"/>
          </a:p>
          <a:p>
            <a:pPr lvl="3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139702"/>
            <a:ext cx="1872208" cy="179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zh-CN" dirty="0" smtClean="0"/>
              <a:t>Quorum Model</a:t>
            </a:r>
          </a:p>
          <a:p>
            <a:pPr lvl="2"/>
            <a:r>
              <a:rPr lang="zh-CN" altLang="en-US" dirty="0" smtClean="0"/>
              <a:t>鸽巢原理；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/>
              <a:t>解决由于分布式环境下所带来的由于网络环境噪声所带来的节点不</a:t>
            </a:r>
            <a:r>
              <a:rPr lang="zh-CN" altLang="en-US" dirty="0" smtClean="0"/>
              <a:t>可用；</a:t>
            </a:r>
            <a:endParaRPr lang="en-US" altLang="zh-CN" dirty="0" smtClean="0"/>
          </a:p>
          <a:p>
            <a:pPr lvl="2"/>
            <a:endParaRPr lang="zh-CN" altLang="en-US" dirty="0"/>
          </a:p>
          <a:p>
            <a:pPr lvl="2"/>
            <a:r>
              <a:rPr lang="en-US" altLang="zh-CN" dirty="0" err="1"/>
              <a:t>Vr</a:t>
            </a:r>
            <a:r>
              <a:rPr lang="en-US" altLang="zh-CN" dirty="0"/>
              <a:t> for reading, and </a:t>
            </a:r>
            <a:r>
              <a:rPr lang="en-US" altLang="zh-CN" dirty="0" err="1"/>
              <a:t>Vw</a:t>
            </a:r>
            <a:r>
              <a:rPr lang="en-US" altLang="zh-CN" dirty="0"/>
              <a:t> for writing. </a:t>
            </a:r>
            <a:r>
              <a:rPr lang="en-US" altLang="zh-CN" dirty="0" err="1"/>
              <a:t>Vr</a:t>
            </a:r>
            <a:r>
              <a:rPr lang="en-US" altLang="zh-CN" dirty="0"/>
              <a:t> +</a:t>
            </a:r>
            <a:r>
              <a:rPr lang="en-US" altLang="zh-CN" dirty="0" err="1"/>
              <a:t>Vm</a:t>
            </a:r>
            <a:r>
              <a:rPr lang="en-US" altLang="zh-CN" dirty="0"/>
              <a:t> &gt; V. </a:t>
            </a:r>
            <a:r>
              <a:rPr lang="zh-CN" altLang="en-US" dirty="0"/>
              <a:t>保证读操作总能读到最新的数据。 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/>
              <a:t>每个写操作必须能够感知大多数的写操作，从而能够避免写冲突， </a:t>
            </a:r>
            <a:r>
              <a:rPr lang="zh-CN" altLang="en-US" dirty="0" smtClean="0"/>
              <a:t>为了满足上述需求，必须满足：</a:t>
            </a:r>
            <a:r>
              <a:rPr lang="en-US" altLang="zh-CN" dirty="0" err="1" smtClean="0"/>
              <a:t>Vw</a:t>
            </a:r>
            <a:r>
              <a:rPr lang="en-US" altLang="zh-CN" dirty="0" smtClean="0"/>
              <a:t> </a:t>
            </a:r>
            <a:r>
              <a:rPr lang="en-US" altLang="zh-CN" dirty="0"/>
              <a:t>&gt; V /2 </a:t>
            </a:r>
            <a:r>
              <a:rPr lang="en-US" altLang="zh-CN" dirty="0" smtClean="0"/>
              <a:t>;</a:t>
            </a:r>
          </a:p>
          <a:p>
            <a:pPr lvl="2"/>
            <a:endParaRPr lang="zh-CN" altLang="en-US" dirty="0"/>
          </a:p>
          <a:p>
            <a:pPr lvl="2"/>
            <a:r>
              <a:rPr lang="zh-CN" altLang="en-US" dirty="0"/>
              <a:t>通常的做法是 </a:t>
            </a:r>
            <a:r>
              <a:rPr lang="en-US" altLang="zh-CN" dirty="0" smtClean="0"/>
              <a:t>V </a:t>
            </a:r>
            <a:r>
              <a:rPr lang="en-US" altLang="zh-CN" dirty="0"/>
              <a:t>=3, </a:t>
            </a:r>
            <a:r>
              <a:rPr lang="en-US" altLang="zh-CN" dirty="0" err="1"/>
              <a:t>Vw</a:t>
            </a:r>
            <a:r>
              <a:rPr lang="en-US" altLang="zh-CN" dirty="0"/>
              <a:t> = 2 and </a:t>
            </a:r>
            <a:r>
              <a:rPr lang="en-US" altLang="zh-CN" dirty="0" err="1"/>
              <a:t>Vr</a:t>
            </a:r>
            <a:r>
              <a:rPr lang="en-US" altLang="zh-CN" dirty="0"/>
              <a:t> =2;</a:t>
            </a:r>
          </a:p>
          <a:p>
            <a:pPr lvl="3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47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Quorum Model In Aurora</a:t>
            </a:r>
          </a:p>
          <a:p>
            <a:pPr lvl="2"/>
            <a:r>
              <a:rPr lang="zh-CN" altLang="en-US" dirty="0"/>
              <a:t>为了避免</a:t>
            </a:r>
            <a:r>
              <a:rPr lang="en-US" altLang="zh-CN" dirty="0" err="1"/>
              <a:t>az</a:t>
            </a:r>
            <a:r>
              <a:rPr lang="zh-CN" altLang="en-US" dirty="0"/>
              <a:t>间的故障和</a:t>
            </a:r>
            <a:r>
              <a:rPr lang="en-US" altLang="zh-CN" dirty="0" err="1"/>
              <a:t>az</a:t>
            </a:r>
            <a:r>
              <a:rPr lang="zh-CN" altLang="en-US" dirty="0"/>
              <a:t>内的故障，</a:t>
            </a:r>
            <a:r>
              <a:rPr lang="en-US" altLang="zh-CN" dirty="0"/>
              <a:t>aurora</a:t>
            </a:r>
            <a:r>
              <a:rPr lang="zh-CN" altLang="en-US" dirty="0"/>
              <a:t>提供了一个新的方案；容忍（</a:t>
            </a:r>
            <a:r>
              <a:rPr lang="en-US" altLang="zh-CN" dirty="0"/>
              <a:t>1</a:t>
            </a:r>
            <a:r>
              <a:rPr lang="zh-CN" altLang="en-US" dirty="0"/>
              <a:t>）整个</a:t>
            </a:r>
            <a:r>
              <a:rPr lang="en-US" altLang="zh-CN" dirty="0" err="1"/>
              <a:t>az</a:t>
            </a:r>
            <a:r>
              <a:rPr lang="zh-CN" altLang="en-US" dirty="0"/>
              <a:t>挂掉，外加一个节点挂掉 （</a:t>
            </a:r>
            <a:r>
              <a:rPr lang="en-US" altLang="zh-CN" dirty="0"/>
              <a:t>AZ + 1</a:t>
            </a:r>
            <a:r>
              <a:rPr lang="zh-CN" altLang="en-US" dirty="0"/>
              <a:t>），而不丢数据；（</a:t>
            </a:r>
            <a:r>
              <a:rPr lang="en-US" altLang="zh-CN" dirty="0"/>
              <a:t>2</a:t>
            </a:r>
            <a:r>
              <a:rPr lang="zh-CN" altLang="en-US" dirty="0"/>
              <a:t>）整个</a:t>
            </a:r>
            <a:r>
              <a:rPr lang="en-US" altLang="zh-CN" dirty="0" err="1"/>
              <a:t>az</a:t>
            </a:r>
            <a:r>
              <a:rPr lang="zh-CN" altLang="en-US" dirty="0"/>
              <a:t>挂掉，不影响写操作；为了完成上述的要求；我们采用</a:t>
            </a:r>
            <a:r>
              <a:rPr lang="en-US" altLang="zh-CN" dirty="0"/>
              <a:t>6</a:t>
            </a:r>
            <a:r>
              <a:rPr lang="zh-CN" altLang="en-US" dirty="0"/>
              <a:t>副本，</a:t>
            </a:r>
            <a:r>
              <a:rPr lang="en-US" altLang="zh-CN" dirty="0"/>
              <a:t>3 </a:t>
            </a:r>
            <a:r>
              <a:rPr lang="en-US" altLang="zh-CN" dirty="0" err="1"/>
              <a:t>az</a:t>
            </a:r>
            <a:r>
              <a:rPr lang="zh-CN" altLang="en-US" dirty="0"/>
              <a:t>的方式，每个</a:t>
            </a:r>
            <a:r>
              <a:rPr lang="en-US" altLang="zh-CN" dirty="0" err="1"/>
              <a:t>az</a:t>
            </a:r>
            <a:r>
              <a:rPr lang="zh-CN" altLang="en-US" dirty="0"/>
              <a:t>中放</a:t>
            </a:r>
            <a:r>
              <a:rPr lang="en-US" altLang="zh-CN" dirty="0"/>
              <a:t>2</a:t>
            </a:r>
            <a:r>
              <a:rPr lang="zh-CN" altLang="en-US" dirty="0"/>
              <a:t>个副本；</a:t>
            </a:r>
          </a:p>
          <a:p>
            <a:pPr lvl="2"/>
            <a:r>
              <a:rPr lang="zh-CN" altLang="en-US" dirty="0"/>
              <a:t>当我们采用</a:t>
            </a:r>
            <a:r>
              <a:rPr lang="en-US" altLang="zh-CN" dirty="0"/>
              <a:t>v =6</a:t>
            </a:r>
            <a:r>
              <a:rPr lang="zh-CN" altLang="en-US" dirty="0"/>
              <a:t>的 </a:t>
            </a:r>
            <a:r>
              <a:rPr lang="en-US" altLang="zh-CN" dirty="0"/>
              <a:t>quorum</a:t>
            </a:r>
            <a:r>
              <a:rPr lang="zh-CN" altLang="en-US" dirty="0"/>
              <a:t>模型时候，</a:t>
            </a:r>
            <a:r>
              <a:rPr lang="en-US" altLang="zh-CN" dirty="0" err="1"/>
              <a:t>Vw</a:t>
            </a:r>
            <a:r>
              <a:rPr lang="en-US" altLang="zh-CN" dirty="0"/>
              <a:t>=4; </a:t>
            </a:r>
            <a:r>
              <a:rPr lang="en-US" altLang="zh-CN" dirty="0" err="1"/>
              <a:t>Vr</a:t>
            </a:r>
            <a:r>
              <a:rPr lang="en-US" altLang="zh-CN" dirty="0"/>
              <a:t> = 3</a:t>
            </a:r>
            <a:r>
              <a:rPr lang="zh-CN" altLang="en-US" dirty="0"/>
              <a:t>；在该模型下，我们可以容忍挂掉一个</a:t>
            </a:r>
            <a:r>
              <a:rPr lang="en-US" altLang="zh-CN" dirty="0" err="1"/>
              <a:t>az</a:t>
            </a:r>
            <a:r>
              <a:rPr lang="zh-CN" altLang="en-US" dirty="0"/>
              <a:t>，而不是丢失可读性；丢失两个阶段，（包括：整个一个</a:t>
            </a:r>
            <a:r>
              <a:rPr lang="en-US" altLang="zh-CN" dirty="0" err="1"/>
              <a:t>az</a:t>
            </a:r>
            <a:r>
              <a:rPr lang="zh-CN" altLang="en-US" dirty="0"/>
              <a:t>），仍然保持可写</a:t>
            </a:r>
            <a:r>
              <a:rPr lang="zh-CN" altLang="en-US" dirty="0" smtClean="0"/>
              <a:t>性；</a:t>
            </a:r>
            <a:endParaRPr lang="zh-CN" altLang="en-US" dirty="0"/>
          </a:p>
          <a:p>
            <a:pPr lvl="2"/>
            <a:r>
              <a:rPr lang="zh-CN" altLang="en-US" dirty="0"/>
              <a:t>应用场景假设条件：平均修复时间较短，小于两个非相关的节点</a:t>
            </a:r>
            <a:r>
              <a:rPr lang="en-US" altLang="zh-CN" dirty="0"/>
              <a:t>down</a:t>
            </a:r>
            <a:r>
              <a:rPr lang="zh-CN" altLang="en-US" dirty="0"/>
              <a:t>掉的时间；即：在很短的时间内可以</a:t>
            </a:r>
            <a:r>
              <a:rPr lang="zh-CN" altLang="en-US" dirty="0" smtClean="0"/>
              <a:t>修复；</a:t>
            </a:r>
            <a:endParaRPr lang="zh-CN" altLang="en-US" dirty="0"/>
          </a:p>
          <a:p>
            <a:pPr lvl="3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428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AWS Aurora.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568952" cy="396044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zh-CN" dirty="0" smtClean="0"/>
              <a:t>Segmentation Storage</a:t>
            </a:r>
          </a:p>
          <a:p>
            <a:pPr lvl="2"/>
            <a:r>
              <a:rPr lang="zh-CN" altLang="en-US" dirty="0"/>
              <a:t>将数据库的容量，分成固定大小的</a:t>
            </a:r>
            <a:r>
              <a:rPr lang="zh-CN" altLang="en-US" dirty="0" smtClean="0"/>
              <a:t>一个个</a:t>
            </a:r>
            <a:r>
              <a:rPr lang="en-US" altLang="zh-CN" dirty="0" smtClean="0"/>
              <a:t>Segmentation</a:t>
            </a:r>
            <a:r>
              <a:rPr lang="zh-CN" altLang="en-US" dirty="0" smtClean="0"/>
              <a:t>， </a:t>
            </a:r>
            <a:r>
              <a:rPr lang="en-US" altLang="zh-CN" dirty="0"/>
              <a:t>10G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每</a:t>
            </a:r>
            <a:r>
              <a:rPr lang="zh-CN" altLang="en-US" dirty="0"/>
              <a:t>块复制 </a:t>
            </a:r>
            <a:r>
              <a:rPr lang="en-US" altLang="zh-CN" dirty="0"/>
              <a:t>6</a:t>
            </a:r>
            <a:r>
              <a:rPr lang="zh-CN" altLang="en-US" dirty="0"/>
              <a:t>份，复制到保护组</a:t>
            </a:r>
            <a:r>
              <a:rPr lang="en-US" altLang="zh-CN" dirty="0"/>
              <a:t>(Protection Group)</a:t>
            </a:r>
            <a:r>
              <a:rPr lang="zh-CN" altLang="en-US" dirty="0"/>
              <a:t>，这样每个保护组内有</a:t>
            </a:r>
            <a:r>
              <a:rPr lang="en-US" altLang="zh-CN" dirty="0"/>
              <a:t>6</a:t>
            </a:r>
            <a:r>
              <a:rPr lang="zh-CN" altLang="en-US" dirty="0"/>
              <a:t>个</a:t>
            </a:r>
            <a:r>
              <a:rPr lang="en-US" altLang="zh-CN" dirty="0" smtClean="0"/>
              <a:t>10G</a:t>
            </a:r>
            <a:r>
              <a:rPr lang="zh-CN" altLang="en-US" dirty="0" smtClean="0"/>
              <a:t>的</a:t>
            </a:r>
            <a:r>
              <a:rPr lang="en-US" altLang="zh-CN" dirty="0" err="1"/>
              <a:t>seg</a:t>
            </a:r>
            <a:r>
              <a:rPr lang="zh-CN" altLang="en-US" dirty="0"/>
              <a:t>存在。分散在</a:t>
            </a:r>
            <a:r>
              <a:rPr lang="en-US" altLang="zh-CN" dirty="0"/>
              <a:t>3</a:t>
            </a:r>
            <a:r>
              <a:rPr lang="zh-CN" altLang="en-US" dirty="0" smtClean="0"/>
              <a:t>个</a:t>
            </a:r>
            <a:r>
              <a:rPr lang="en-US" altLang="zh-CN" dirty="0" smtClean="0"/>
              <a:t>AZ(Availability Zone)</a:t>
            </a:r>
            <a:r>
              <a:rPr lang="zh-CN" altLang="en-US" dirty="0" smtClean="0"/>
              <a:t>中</a:t>
            </a:r>
            <a:r>
              <a:rPr lang="en-US" altLang="zh-CN" dirty="0" smtClean="0"/>
              <a:t>;</a:t>
            </a:r>
            <a:endParaRPr lang="zh-CN" altLang="en-US" dirty="0"/>
          </a:p>
          <a:p>
            <a:pPr lvl="2"/>
            <a:r>
              <a:rPr lang="zh-CN" altLang="en-US" dirty="0"/>
              <a:t>所以存储容量是由一系列的</a:t>
            </a:r>
            <a:r>
              <a:rPr lang="en-US" altLang="zh-CN" dirty="0"/>
              <a:t>PG</a:t>
            </a:r>
            <a:r>
              <a:rPr lang="zh-CN" altLang="en-US" dirty="0"/>
              <a:t>，</a:t>
            </a:r>
            <a:r>
              <a:rPr lang="en-US" altLang="zh-CN" dirty="0"/>
              <a:t>concatenated</a:t>
            </a:r>
            <a:r>
              <a:rPr lang="zh-CN" altLang="en-US" dirty="0"/>
              <a:t>构成（收尾想接构成），</a:t>
            </a:r>
            <a:r>
              <a:rPr lang="en-US" altLang="zh-CN" dirty="0"/>
              <a:t>PG</a:t>
            </a:r>
            <a:r>
              <a:rPr lang="zh-CN" altLang="en-US" dirty="0"/>
              <a:t>会随着容量的增加而自动分配，最多可以到</a:t>
            </a:r>
            <a:r>
              <a:rPr lang="en-US" altLang="zh-CN" dirty="0"/>
              <a:t>64TB</a:t>
            </a:r>
          </a:p>
          <a:p>
            <a:pPr lvl="2"/>
            <a:r>
              <a:rPr lang="en-US" altLang="zh-CN" dirty="0"/>
              <a:t>segment</a:t>
            </a:r>
            <a:r>
              <a:rPr lang="zh-CN" altLang="en-US" dirty="0"/>
              <a:t>，作为后台独立的单元，进行维修。</a:t>
            </a:r>
            <a:r>
              <a:rPr lang="en-US" altLang="zh-CN" dirty="0"/>
              <a:t>10gb</a:t>
            </a:r>
            <a:r>
              <a:rPr lang="zh-CN" altLang="en-US" dirty="0"/>
              <a:t>可以在 </a:t>
            </a:r>
            <a:r>
              <a:rPr lang="en-US" altLang="zh-CN" dirty="0"/>
              <a:t>10gbps</a:t>
            </a:r>
            <a:r>
              <a:rPr lang="zh-CN" altLang="en-US" dirty="0"/>
              <a:t>网络环境下，</a:t>
            </a:r>
            <a:r>
              <a:rPr lang="en-US" altLang="zh-CN" dirty="0"/>
              <a:t>10s</a:t>
            </a:r>
            <a:r>
              <a:rPr lang="zh-CN" altLang="en-US" dirty="0"/>
              <a:t>内修复完成</a:t>
            </a:r>
          </a:p>
          <a:p>
            <a:pPr lvl="2"/>
            <a:r>
              <a:rPr lang="zh-CN" altLang="en-US" dirty="0"/>
              <a:t>当某个</a:t>
            </a:r>
            <a:r>
              <a:rPr lang="en-US" altLang="zh-CN" dirty="0" err="1"/>
              <a:t>seg</a:t>
            </a:r>
            <a:r>
              <a:rPr lang="zh-CN" altLang="en-US" dirty="0"/>
              <a:t>坏掉的时候，系统会自动进行数据</a:t>
            </a:r>
            <a:r>
              <a:rPr lang="zh-CN" altLang="en-US" dirty="0" smtClean="0"/>
              <a:t>迁移；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物理上由</a:t>
            </a:r>
            <a:r>
              <a:rPr lang="en-US" altLang="zh-CN" dirty="0" smtClean="0"/>
              <a:t>Amazon Elastic Compute Cloud(EC2)</a:t>
            </a:r>
            <a:r>
              <a:rPr lang="zh-CN" altLang="en-US" dirty="0" smtClean="0"/>
              <a:t>，所提供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zh-CN" altLang="en-US" dirty="0" smtClean="0"/>
              <a:t>    带有</a:t>
            </a:r>
            <a:r>
              <a:rPr lang="en-US" altLang="zh-CN" dirty="0" smtClean="0"/>
              <a:t>SSD</a:t>
            </a:r>
            <a:r>
              <a:rPr lang="zh-CN" altLang="en-US" dirty="0" smtClean="0"/>
              <a:t>的虚拟主机来完成；</a:t>
            </a:r>
            <a:endParaRPr lang="zh-CN" altLang="en-US" dirty="0"/>
          </a:p>
          <a:p>
            <a:pPr lvl="3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905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7355</TotalTime>
  <Words>3518</Words>
  <Application>Microsoft Office PowerPoint</Application>
  <PresentationFormat>全屏显示(16:9)</PresentationFormat>
  <Paragraphs>493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8" baseType="lpstr">
      <vt:lpstr>宋体</vt:lpstr>
      <vt:lpstr>微软雅黑</vt:lpstr>
      <vt:lpstr>Arial</vt:lpstr>
      <vt:lpstr>Calibri</vt:lpstr>
      <vt:lpstr>Office 主题</vt:lpstr>
      <vt:lpstr>Aurora&amp;Polar&amp;Taurus</vt:lpstr>
      <vt:lpstr>Issues </vt:lpstr>
      <vt:lpstr>Issues </vt:lpstr>
      <vt:lpstr>In progress.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AWS Aurora. </vt:lpstr>
      <vt:lpstr>PolarDB. </vt:lpstr>
      <vt:lpstr>PolarDB. </vt:lpstr>
      <vt:lpstr>PolarDB. </vt:lpstr>
      <vt:lpstr>PolarDB. </vt:lpstr>
      <vt:lpstr>PolarDB. </vt:lpstr>
      <vt:lpstr>PolarDB. </vt:lpstr>
      <vt:lpstr>PolarDB. </vt:lpstr>
      <vt:lpstr>PolarDB. </vt:lpstr>
      <vt:lpstr>PolarDB. 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请在此处输入封面主标题</dc:title>
  <dc:creator>homli</dc:creator>
  <cp:lastModifiedBy>李浩（Homli）</cp:lastModifiedBy>
  <cp:revision>1293</cp:revision>
  <dcterms:created xsi:type="dcterms:W3CDTF">2015-09-21T02:13:28Z</dcterms:created>
  <dcterms:modified xsi:type="dcterms:W3CDTF">2018-03-12T10:41:44Z</dcterms:modified>
</cp:coreProperties>
</file>