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Masters/slideMaster9.xml" ContentType="application/vnd.openxmlformats-officedocument.presentationml.slideMaster+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20.xml" ContentType="application/vnd.openxmlformats-officedocument.presentationml.notesSlide+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slideLayouts/slideLayout100.xml" ContentType="application/vnd.openxmlformats-officedocument.presentationml.slideLayou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 id="2147483697" r:id="rId4"/>
    <p:sldMasterId id="2147483709" r:id="rId5"/>
    <p:sldMasterId id="2147483721" r:id="rId6"/>
    <p:sldMasterId id="2147483733" r:id="rId7"/>
    <p:sldMasterId id="2147483745" r:id="rId8"/>
    <p:sldMasterId id="2147483757" r:id="rId9"/>
  </p:sldMasterIdLst>
  <p:notesMasterIdLst>
    <p:notesMasterId r:id="rId40"/>
  </p:notesMasterIdLst>
  <p:sldIdLst>
    <p:sldId id="274" r:id="rId10"/>
    <p:sldId id="257" r:id="rId11"/>
    <p:sldId id="258" r:id="rId12"/>
    <p:sldId id="277" r:id="rId13"/>
    <p:sldId id="262" r:id="rId14"/>
    <p:sldId id="259" r:id="rId15"/>
    <p:sldId id="263" r:id="rId16"/>
    <p:sldId id="264" r:id="rId17"/>
    <p:sldId id="268" r:id="rId18"/>
    <p:sldId id="276" r:id="rId19"/>
    <p:sldId id="261" r:id="rId20"/>
    <p:sldId id="269" r:id="rId21"/>
    <p:sldId id="278" r:id="rId22"/>
    <p:sldId id="260" r:id="rId23"/>
    <p:sldId id="271" r:id="rId24"/>
    <p:sldId id="270" r:id="rId25"/>
    <p:sldId id="275" r:id="rId26"/>
    <p:sldId id="279" r:id="rId27"/>
    <p:sldId id="281" r:id="rId28"/>
    <p:sldId id="282" r:id="rId29"/>
    <p:sldId id="266" r:id="rId30"/>
    <p:sldId id="283" r:id="rId31"/>
    <p:sldId id="284" r:id="rId32"/>
    <p:sldId id="285" r:id="rId33"/>
    <p:sldId id="286" r:id="rId34"/>
    <p:sldId id="287" r:id="rId35"/>
    <p:sldId id="288" r:id="rId36"/>
    <p:sldId id="290" r:id="rId37"/>
    <p:sldId id="289" r:id="rId38"/>
    <p:sldId id="280" r:id="rId3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17" autoAdjust="0"/>
    <p:restoredTop sz="83726" autoAdjust="0"/>
  </p:normalViewPr>
  <p:slideViewPr>
    <p:cSldViewPr>
      <p:cViewPr varScale="1">
        <p:scale>
          <a:sx n="62" d="100"/>
          <a:sy n="62" d="100"/>
        </p:scale>
        <p:origin x="-72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70B080-28E8-4789-9497-D5D7A79D98F4}" type="datetimeFigureOut">
              <a:rPr lang="zh-CN" altLang="en-US" smtClean="0"/>
              <a:pPr/>
              <a:t>2012/7/8</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C7BCF1-B07F-4A43-8CEB-D689ED05B652}"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dirty="0"/>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8CC7BCF1-B07F-4A43-8CEB-D689ED05B652}"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Picture 78" descr="PPT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标题 1"/>
          <p:cNvSpPr>
            <a:spLocks noGrp="1"/>
          </p:cNvSpPr>
          <p:nvPr>
            <p:ph type="ctrTitle"/>
          </p:nvPr>
        </p:nvSpPr>
        <p:spPr>
          <a:xfrm>
            <a:off x="827584" y="2132856"/>
            <a:ext cx="7772400" cy="1470025"/>
          </a:xfrm>
        </p:spPr>
        <p:txBody>
          <a:bodyPr/>
          <a:lstStyle>
            <a:lvl1pPr algn="ctr">
              <a:defRPr>
                <a:solidFill>
                  <a:schemeClr val="bg1"/>
                </a:solidFill>
              </a:defRPr>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BEFFDF7-74F0-4EEE-B040-6B1AF25256C7}" type="datetimeFigureOut">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AC6C04-D17D-4FFC-A0BD-B8F7FD75C68E}" type="slidenum">
              <a:rPr lang="zh-CN" altLang="en-US" smtClean="0"/>
              <a:pPr/>
              <a:t>‹#›</a:t>
            </a:fld>
            <a:endParaRPr lang="zh-CN" altLang="en-US"/>
          </a:p>
        </p:txBody>
      </p:sp>
      <p:pic>
        <p:nvPicPr>
          <p:cNvPr id="8" name="Picture 84" descr="founder"/>
          <p:cNvPicPr>
            <a:picLocks noChangeAspect="1" noChangeArrowheads="1"/>
          </p:cNvPicPr>
          <p:nvPr/>
        </p:nvPicPr>
        <p:blipFill>
          <a:blip r:embed="rId3" cstate="print"/>
          <a:srcRect/>
          <a:stretch>
            <a:fillRect/>
          </a:stretch>
        </p:blipFill>
        <p:spPr bwMode="auto">
          <a:xfrm>
            <a:off x="6443663" y="1504950"/>
            <a:ext cx="2374900" cy="33972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BEFFDF7-74F0-4EEE-B040-6B1AF25256C7}" type="datetimeFigureOut">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AC6C04-D17D-4FFC-A0BD-B8F7FD75C68E}" type="slidenum">
              <a:rPr lang="zh-CN" altLang="en-US" smtClean="0"/>
              <a:pPr/>
              <a:t>‹#›</a:t>
            </a:fld>
            <a:endParaRPr lang="zh-CN" alt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B1415A6-EFE6-451A-A906-BC683D8CAC19}"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BEFFDF7-74F0-4EEE-B040-6B1AF25256C7}" type="datetimeFigureOut">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AC6C04-D17D-4FFC-A0BD-B8F7FD75C68E}"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BEFFDF7-74F0-4EEE-B040-6B1AF25256C7}" type="datetimeFigureOut">
              <a:rPr lang="zh-CN" altLang="en-US" smtClean="0"/>
              <a:pPr/>
              <a:t>2012/7/8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DAC6C04-D17D-4FFC-A0BD-B8F7FD75C68E}"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9761F5B-39F6-4AD6-9445-FD4475B9F50B}"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0999B2-E34E-4FB2-98DF-827D3036DA36}"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FA466AD-7FB3-4D8A-8A60-15C750C8335C}"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AD23DA8-1B5F-49FC-8873-8E6DDE3DC6DD}"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91F2E9C-83C1-49F8-BC3B-A5B95574A665}" type="datetime1">
              <a:rPr lang="zh-CN" altLang="en-US" smtClean="0"/>
              <a:pPr/>
              <a:t>2012/7/8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F69A3C7-2A13-4F02-8BB0-BD1B6A8703E5}" type="datetime1">
              <a:rPr lang="zh-CN" altLang="en-US" smtClean="0"/>
              <a:pPr/>
              <a:t>2012/7/8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C89689B-543C-4F07-ADDF-5D681C615248}" type="datetime1">
              <a:rPr lang="zh-CN" altLang="en-US" smtClean="0"/>
              <a:pPr/>
              <a:t>2012/7/8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sz="2800"/>
            </a:lvl1p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457200" y="908720"/>
            <a:ext cx="8229600" cy="5217443"/>
          </a:xfrm>
        </p:spPr>
        <p:txBody>
          <a:bodyPr/>
          <a:lstStyle>
            <a:lvl1pPr>
              <a:defRPr sz="2400"/>
            </a:lvl1pPr>
            <a:lvl2pPr>
              <a:defRPr sz="2000"/>
            </a:lvl2pPr>
            <a:lvl3pPr>
              <a:defRPr sz="2000"/>
            </a:lvl3pPr>
            <a:lvl4pPr>
              <a:defRPr sz="18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日期占位符 3"/>
          <p:cNvSpPr>
            <a:spLocks noGrp="1"/>
          </p:cNvSpPr>
          <p:nvPr>
            <p:ph type="dt" sz="half" idx="10"/>
          </p:nvPr>
        </p:nvSpPr>
        <p:spPr/>
        <p:txBody>
          <a:bodyPr/>
          <a:lstStyle/>
          <a:p>
            <a:fld id="{7BEFFDF7-74F0-4EEE-B040-6B1AF25256C7}" type="datetimeFigureOut">
              <a:rPr lang="zh-CN" altLang="en-US" smtClean="0"/>
              <a:pPr/>
              <a:t>2012/7/8</a:t>
            </a:fld>
            <a:endParaRPr lang="zh-CN" altLang="en-US"/>
          </a:p>
        </p:txBody>
      </p:sp>
      <p:sp>
        <p:nvSpPr>
          <p:cNvPr id="5" name="页脚占位符 4"/>
          <p:cNvSpPr>
            <a:spLocks noGrp="1"/>
          </p:cNvSpPr>
          <p:nvPr>
            <p:ph type="ftr" sz="quarter" idx="11"/>
          </p:nvPr>
        </p:nvSpPr>
        <p:spPr>
          <a:xfrm>
            <a:off x="5868144" y="6376243"/>
            <a:ext cx="2895600" cy="365125"/>
          </a:xfrm>
        </p:spPr>
        <p:txBody>
          <a:bodyPr/>
          <a:lstStyle/>
          <a:p>
            <a:endParaRPr lang="zh-CN" altLang="en-US"/>
          </a:p>
        </p:txBody>
      </p:sp>
      <p:sp>
        <p:nvSpPr>
          <p:cNvPr id="6" name="灯片编号占位符 5"/>
          <p:cNvSpPr>
            <a:spLocks noGrp="1"/>
          </p:cNvSpPr>
          <p:nvPr>
            <p:ph type="sldNum" sz="quarter" idx="12"/>
          </p:nvPr>
        </p:nvSpPr>
        <p:spPr>
          <a:xfrm>
            <a:off x="3230488" y="6376243"/>
            <a:ext cx="2133600" cy="365125"/>
          </a:xfrm>
        </p:spPr>
        <p:txBody>
          <a:bodyPr/>
          <a:lstStyle>
            <a:lvl1pPr algn="ctr">
              <a:defRPr/>
            </a:lvl1pPr>
          </a:lstStyle>
          <a:p>
            <a:fld id="{EDAC6C04-D17D-4FFC-A0BD-B8F7FD75C68E}"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6AAD380-D8D3-4E29-8A6D-3BAFD17AC4FE}"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C6D61B0-C15F-4052-B690-192183336E25}"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1E4290-F86E-4E4A-9DAA-86864D22801B}"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A7F2C2C-8ABB-4817-8493-23A69B178F81}"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3EE5481-07D5-4B0B-8E00-FC3C130BFE50}"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7C9412C-671E-4A45-BDAB-52BA8127BD2F}"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565899A-9245-4D27-8CBB-C74BBF4AD6E3}"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2194DAA-0C23-4860-9418-8C242383FC12}"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37722F4-E18A-43F1-AA1E-FD12DD03074E}" type="datetime1">
              <a:rPr lang="zh-CN" altLang="en-US" smtClean="0"/>
              <a:pPr/>
              <a:t>2012/7/8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4160B8E-E41E-4223-A828-88CC5A12C147}" type="datetime1">
              <a:rPr lang="zh-CN" altLang="en-US" smtClean="0"/>
              <a:pPr/>
              <a:t>2012/7/8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7BEFFDF7-74F0-4EEE-B040-6B1AF25256C7}" type="datetimeFigureOut">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AC6C04-D17D-4FFC-A0BD-B8F7FD75C68E}" type="slidenum">
              <a:rPr lang="zh-CN" altLang="en-US" smtClean="0"/>
              <a:pPr/>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B80B6F5-7AE2-4F4D-9B25-EFEF6F2A4A14}" type="datetime1">
              <a:rPr lang="zh-CN" altLang="en-US" smtClean="0"/>
              <a:pPr/>
              <a:t>2012/7/8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BED5264-63B9-45E7-86C5-2E876A55833C}"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0562633-DFA7-45BA-87E7-07E0DE808A93}"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B2429C8-B65A-4727-944B-CBA35693BC2A}"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8A5F9AF-4681-42F6-82E3-43183877F945}"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6794567-AC2D-4FB4-A213-F19F8A222578}"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3D9C3D6-DEFA-4A1E-B1FC-17463531189E}"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AC63A3E9-7C51-4988-873A-42BFAC7220FF}"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0F22D99-D0FD-4CDD-9E8F-FE9E48D18C22}"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C7A3CF7-E3A7-4C37-94CB-F82216DCFBA3}" type="datetime1">
              <a:rPr lang="zh-CN" altLang="en-US" smtClean="0"/>
              <a:pPr/>
              <a:t>2012/7/8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BEFFDF7-74F0-4EEE-B040-6B1AF25256C7}" type="datetimeFigureOut">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AC6C04-D17D-4FFC-A0BD-B8F7FD75C68E}" type="slidenum">
              <a:rPr lang="zh-CN" altLang="en-US" smtClean="0"/>
              <a:pPr/>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66DFABE-6E64-4707-ADF8-96EFDBEDC3F2}" type="datetime1">
              <a:rPr lang="zh-CN" altLang="en-US" smtClean="0"/>
              <a:pPr/>
              <a:t>2012/7/8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50C2B76-84A1-4E81-9FF6-5022EFC027D4}" type="datetime1">
              <a:rPr lang="zh-CN" altLang="en-US" smtClean="0"/>
              <a:pPr/>
              <a:t>2012/7/8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48A0050-D81A-4439-A1F4-DB4CE2E6E0F6}"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E40B321-9936-4F53-B772-645196853C9E}"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F2D4A75-4275-4A16-A73E-9AE619A3CEBE}"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68C8EFD-9D1D-4B63-8E46-56B09965B7EE}"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F022B5A-552D-4FA2-8BBA-A61F5AEF8B2C}"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762E8C1-A981-44C3-8599-AE71EEE8A3D9}"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605C7F41-EC4E-46D7-BCF4-8E379E4A6046}"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CF4B690-8F13-41AC-A7E5-CFC001234F40}"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BEFFDF7-74F0-4EEE-B040-6B1AF25256C7}" type="datetimeFigureOut">
              <a:rPr lang="zh-CN" altLang="en-US" smtClean="0"/>
              <a:pPr/>
              <a:t>2012/7/8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DAC6C04-D17D-4FFC-A0BD-B8F7FD75C68E}" type="slidenum">
              <a:rPr lang="zh-CN" altLang="en-US" smtClean="0"/>
              <a:pPr/>
              <a:t>‹#›</a:t>
            </a:fld>
            <a:endParaRPr lang="zh-CN"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834D94B-3B5C-4EFC-8B76-9739D965E6A7}" type="datetime1">
              <a:rPr lang="zh-CN" altLang="en-US" smtClean="0"/>
              <a:pPr/>
              <a:t>2012/7/8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33505BF-282D-4D87-9E61-D251EC7E4F1D}" type="datetime1">
              <a:rPr lang="zh-CN" altLang="en-US" smtClean="0"/>
              <a:pPr/>
              <a:t>2012/7/8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215588-593F-4ED0-B0E1-39CBD0D0A3AF}" type="datetime1">
              <a:rPr lang="zh-CN" altLang="en-US" smtClean="0"/>
              <a:pPr/>
              <a:t>2012/7/8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EA92E10-C210-4BB2-8817-860FE46DCEB3}"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3245F63-717C-482D-B587-115B10490A98}"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DC4EF73-3853-46CF-B0BB-4697ED23556F}"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B1415A6-EFE6-451A-A906-BC683D8CAC19}"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9761F5B-39F6-4AD6-9445-FD4475B9F50B}"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0999B2-E34E-4FB2-98DF-827D3036DA36}"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FA466AD-7FB3-4D8A-8A60-15C750C8335C}"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BEFFDF7-74F0-4EEE-B040-6B1AF25256C7}" type="datetimeFigureOut">
              <a:rPr lang="zh-CN" altLang="en-US" smtClean="0"/>
              <a:pPr/>
              <a:t>2012/7/8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DAC6C04-D17D-4FFC-A0BD-B8F7FD75C68E}" type="slidenum">
              <a:rPr lang="zh-CN" altLang="en-US" smtClean="0"/>
              <a:pPr/>
              <a:t>‹#›</a:t>
            </a:fld>
            <a:endParaRPr lang="zh-CN"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AD23DA8-1B5F-49FC-8873-8E6DDE3DC6DD}"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91F2E9C-83C1-49F8-BC3B-A5B95574A665}" type="datetime1">
              <a:rPr lang="zh-CN" altLang="en-US" smtClean="0"/>
              <a:pPr/>
              <a:t>2012/7/8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F69A3C7-2A13-4F02-8BB0-BD1B6A8703E5}" type="datetime1">
              <a:rPr lang="zh-CN" altLang="en-US" smtClean="0"/>
              <a:pPr/>
              <a:t>2012/7/8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C89689B-543C-4F07-ADDF-5D681C615248}" type="datetime1">
              <a:rPr lang="zh-CN" altLang="en-US" smtClean="0"/>
              <a:pPr/>
              <a:t>2012/7/8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6AAD380-D8D3-4E29-8A6D-3BAFD17AC4FE}"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C6D61B0-C15F-4052-B690-192183336E25}"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1E4290-F86E-4E4A-9DAA-86864D22801B}"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A7F2C2C-8ABB-4817-8493-23A69B178F81}"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3EE5481-07D5-4B0B-8E00-FC3C130BFE50}"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7C9412C-671E-4A45-BDAB-52BA8127BD2F}"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BEFFDF7-74F0-4EEE-B040-6B1AF25256C7}" type="datetimeFigureOut">
              <a:rPr lang="zh-CN" altLang="en-US" smtClean="0"/>
              <a:pPr/>
              <a:t>2012/7/8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DAC6C04-D17D-4FFC-A0BD-B8F7FD75C68E}" type="slidenum">
              <a:rPr lang="zh-CN" altLang="en-US" smtClean="0"/>
              <a:pPr/>
              <a:t>‹#›</a:t>
            </a:fld>
            <a:endParaRPr lang="zh-CN" alt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565899A-9245-4D27-8CBB-C74BBF4AD6E3}"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2194DAA-0C23-4860-9418-8C242383FC12}"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37722F4-E18A-43F1-AA1E-FD12DD03074E}" type="datetime1">
              <a:rPr lang="zh-CN" altLang="en-US" smtClean="0"/>
              <a:pPr/>
              <a:t>2012/7/8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4160B8E-E41E-4223-A828-88CC5A12C147}" type="datetime1">
              <a:rPr lang="zh-CN" altLang="en-US" smtClean="0"/>
              <a:pPr/>
              <a:t>2012/7/8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B80B6F5-7AE2-4F4D-9B25-EFEF6F2A4A14}" type="datetime1">
              <a:rPr lang="zh-CN" altLang="en-US" smtClean="0"/>
              <a:pPr/>
              <a:t>2012/7/8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BED5264-63B9-45E7-86C5-2E876A55833C}"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0562633-DFA7-45BA-87E7-07E0DE808A93}"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B2429C8-B65A-4727-944B-CBA35693BC2A}"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8A5F9AF-4681-42F6-82E3-43183877F945}"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6794567-AC2D-4FB4-A213-F19F8A222578}"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BEFFDF7-74F0-4EEE-B040-6B1AF25256C7}" type="datetimeFigureOut">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AC6C04-D17D-4FFC-A0BD-B8F7FD75C68E}" type="slidenum">
              <a:rPr lang="zh-CN" altLang="en-US" smtClean="0"/>
              <a:pPr/>
              <a:t>‹#›</a:t>
            </a:fld>
            <a:endParaRPr lang="zh-CN" alt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3D9C3D6-DEFA-4A1E-B1FC-17463531189E}"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AC63A3E9-7C51-4988-873A-42BFAC7220FF}"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0F22D99-D0FD-4CDD-9E8F-FE9E48D18C22}"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C7A3CF7-E3A7-4C37-94CB-F82216DCFBA3}" type="datetime1">
              <a:rPr lang="zh-CN" altLang="en-US" smtClean="0"/>
              <a:pPr/>
              <a:t>2012/7/8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66DFABE-6E64-4707-ADF8-96EFDBEDC3F2}" type="datetime1">
              <a:rPr lang="zh-CN" altLang="en-US" smtClean="0"/>
              <a:pPr/>
              <a:t>2012/7/8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50C2B76-84A1-4E81-9FF6-5022EFC027D4}" type="datetime1">
              <a:rPr lang="zh-CN" altLang="en-US" smtClean="0"/>
              <a:pPr/>
              <a:t>2012/7/8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48A0050-D81A-4439-A1F4-DB4CE2E6E0F6}"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E40B321-9936-4F53-B772-645196853C9E}"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F2D4A75-4275-4A16-A73E-9AE619A3CEBE}"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68C8EFD-9D1D-4B63-8E46-56B09965B7EE}"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710C85E-D913-475A-AF15-3B4E695BA54E}"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BEFFDF7-74F0-4EEE-B040-6B1AF25256C7}" type="datetimeFigureOut">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AC6C04-D17D-4FFC-A0BD-B8F7FD75C68E}" type="slidenum">
              <a:rPr lang="zh-CN" altLang="en-US" smtClean="0"/>
              <a:pPr/>
              <a:t>‹#›</a:t>
            </a:fld>
            <a:endParaRPr lang="zh-CN" alt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F022B5A-552D-4FA2-8BBA-A61F5AEF8B2C}"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762E8C1-A981-44C3-8599-AE71EEE8A3D9}"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605C7F41-EC4E-46D7-BCF4-8E379E4A6046}"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CF4B690-8F13-41AC-A7E5-CFC001234F40}"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834D94B-3B5C-4EFC-8B76-9739D965E6A7}" type="datetime1">
              <a:rPr lang="zh-CN" altLang="en-US" smtClean="0"/>
              <a:pPr/>
              <a:t>2012/7/8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33505BF-282D-4D87-9E61-D251EC7E4F1D}" type="datetime1">
              <a:rPr lang="zh-CN" altLang="en-US" smtClean="0"/>
              <a:pPr/>
              <a:t>2012/7/8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215588-593F-4ED0-B0E1-39CBD0D0A3AF}" type="datetime1">
              <a:rPr lang="zh-CN" altLang="en-US" smtClean="0"/>
              <a:pPr/>
              <a:t>2012/7/8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EA92E10-C210-4BB2-8817-860FE46DCEB3}"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3245F63-717C-482D-B587-115B10490A98}" type="datetime1">
              <a:rPr lang="zh-CN" altLang="en-US" smtClean="0"/>
              <a:pPr/>
              <a:t>2012/7/8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DC4EF73-3853-46CF-B0BB-4697ED23556F}" type="datetime1">
              <a:rPr lang="zh-CN" altLang="en-US" smtClean="0"/>
              <a:pPr/>
              <a:t>2012/7/8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8D048-C7C7-4201-B3B6-FBE1A657860F}"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3.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3.jpe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image" Target="../media/image3.jpeg"/><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image" Target="../media/image1.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79512" y="188640"/>
            <a:ext cx="7283152" cy="418058"/>
          </a:xfrm>
          <a:prstGeom prst="rect">
            <a:avLst/>
          </a:prstGeom>
        </p:spPr>
        <p:txBody>
          <a:bodyPr vert="horz" lIns="91440" tIns="45720" rIns="91440" bIns="45720" rtlCol="0" anchor="ctr">
            <a:no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457200" y="1052736"/>
            <a:ext cx="8229600" cy="5073427"/>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FFDF7-74F0-4EEE-B040-6B1AF25256C7}" type="datetimeFigureOut">
              <a:rPr lang="zh-CN" altLang="en-US" smtClean="0"/>
              <a:pPr/>
              <a:t>2012/7/8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AC6C04-D17D-4FFC-A0BD-B8F7FD75C68E}" type="slidenum">
              <a:rPr lang="zh-CN" altLang="en-US" smtClean="0"/>
              <a:pPr/>
              <a:t>‹#›</a:t>
            </a:fld>
            <a:endParaRPr lang="zh-CN" altLang="en-US"/>
          </a:p>
        </p:txBody>
      </p:sp>
      <p:pic>
        <p:nvPicPr>
          <p:cNvPr id="7" name="Picture 246" descr="founder"/>
          <p:cNvPicPr>
            <a:picLocks noChangeAspect="1" noChangeArrowheads="1"/>
          </p:cNvPicPr>
          <p:nvPr/>
        </p:nvPicPr>
        <p:blipFill>
          <a:blip r:embed="rId14" cstate="print"/>
          <a:srcRect/>
          <a:stretch>
            <a:fillRect/>
          </a:stretch>
        </p:blipFill>
        <p:spPr bwMode="auto">
          <a:xfrm>
            <a:off x="7596336" y="476672"/>
            <a:ext cx="1382465" cy="198359"/>
          </a:xfrm>
          <a:prstGeom prst="rect">
            <a:avLst/>
          </a:prstGeom>
          <a:noFill/>
          <a:ln w="9525">
            <a:noFill/>
            <a:miter lim="800000"/>
            <a:headEnd/>
            <a:tailEnd/>
          </a:ln>
        </p:spPr>
      </p:pic>
      <p:sp>
        <p:nvSpPr>
          <p:cNvPr id="8" name="矩形 7"/>
          <p:cNvSpPr/>
          <p:nvPr/>
        </p:nvSpPr>
        <p:spPr>
          <a:xfrm>
            <a:off x="0" y="692695"/>
            <a:ext cx="9144000" cy="360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9D8D1B-8A39-4FA7-86DB-3053A2292DD8}" type="datetime1">
              <a:rPr lang="zh-CN" altLang="en-US" smtClean="0"/>
              <a:pPr/>
              <a:t>2012/7/8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10C85E-D913-475A-AF15-3B4E695BA54E}" type="slidenum">
              <a:rPr lang="zh-CN" altLang="en-US" smtClean="0"/>
              <a:pPr/>
              <a:t>‹#›</a:t>
            </a:fld>
            <a:endParaRPr lang="zh-CN" altLang="en-US"/>
          </a:p>
        </p:txBody>
      </p:sp>
      <p:pic>
        <p:nvPicPr>
          <p:cNvPr id="7" name="Picture 10" descr="002"/>
          <p:cNvPicPr>
            <a:picLocks noChangeAspect="1" noChangeArrowheads="1"/>
          </p:cNvPicPr>
          <p:nvPr/>
        </p:nvPicPr>
        <p:blipFill>
          <a:blip r:embed="rId13" cstate="print"/>
          <a:srcRect/>
          <a:stretch>
            <a:fillRect/>
          </a:stretch>
        </p:blipFill>
        <p:spPr bwMode="auto">
          <a:xfrm>
            <a:off x="0" y="0"/>
            <a:ext cx="9251950" cy="6938963"/>
          </a:xfrm>
          <a:prstGeom prst="rect">
            <a:avLst/>
          </a:prstGeom>
          <a:noFill/>
          <a:ln w="9525">
            <a:noFill/>
            <a:miter lim="800000"/>
            <a:headEnd/>
            <a:tailEnd/>
          </a:ln>
        </p:spPr>
      </p:pic>
      <p:sp>
        <p:nvSpPr>
          <p:cNvPr id="8" name="Text Box 14"/>
          <p:cNvSpPr txBox="1">
            <a:spLocks noChangeArrowheads="1"/>
          </p:cNvSpPr>
          <p:nvPr/>
        </p:nvSpPr>
        <p:spPr bwMode="auto">
          <a:xfrm>
            <a:off x="3708400" y="2484438"/>
            <a:ext cx="1514475" cy="579437"/>
          </a:xfrm>
          <a:prstGeom prst="rect">
            <a:avLst/>
          </a:prstGeom>
          <a:noFill/>
          <a:ln w="9525">
            <a:noFill/>
            <a:miter lim="800000"/>
            <a:headEnd/>
            <a:tailEnd/>
          </a:ln>
          <a:effectLst/>
        </p:spPr>
        <p:txBody>
          <a:bodyPr wrap="none">
            <a:spAutoFit/>
          </a:bodyPr>
          <a:lstStyle/>
          <a:p>
            <a:pPr>
              <a:defRPr/>
            </a:pPr>
            <a:r>
              <a:rPr lang="en-US" altLang="zh-CN" sz="3200" dirty="0">
                <a:solidFill>
                  <a:srgbClr val="EA5703"/>
                </a:solidFill>
                <a:latin typeface="Arial" charset="0"/>
                <a:ea typeface="宋体" pitchFamily="2" charset="-122"/>
              </a:rPr>
              <a:t>Thanks</a:t>
            </a:r>
          </a:p>
        </p:txBody>
      </p:sp>
      <p:pic>
        <p:nvPicPr>
          <p:cNvPr id="9" name="Picture 15" descr="founder"/>
          <p:cNvPicPr>
            <a:picLocks noChangeAspect="1" noChangeArrowheads="1"/>
          </p:cNvPicPr>
          <p:nvPr/>
        </p:nvPicPr>
        <p:blipFill>
          <a:blip r:embed="rId14" cstate="print"/>
          <a:srcRect/>
          <a:stretch>
            <a:fillRect/>
          </a:stretch>
        </p:blipFill>
        <p:spPr bwMode="auto">
          <a:xfrm>
            <a:off x="3779838" y="5026025"/>
            <a:ext cx="1419225" cy="203200"/>
          </a:xfrm>
          <a:prstGeom prst="rect">
            <a:avLst/>
          </a:prstGeom>
          <a:noFill/>
          <a:ln w="9525">
            <a:noFill/>
            <a:miter lim="800000"/>
            <a:headEnd/>
            <a:tailEnd/>
          </a:ln>
        </p:spPr>
      </p:pic>
      <p:sp>
        <p:nvSpPr>
          <p:cNvPr id="10" name="Text Box 16"/>
          <p:cNvSpPr txBox="1">
            <a:spLocks noChangeArrowheads="1"/>
          </p:cNvSpPr>
          <p:nvPr/>
        </p:nvSpPr>
        <p:spPr bwMode="auto">
          <a:xfrm>
            <a:off x="1979613" y="5343525"/>
            <a:ext cx="5105400" cy="553998"/>
          </a:xfrm>
          <a:prstGeom prst="rect">
            <a:avLst/>
          </a:prstGeom>
          <a:noFill/>
          <a:ln w="9525">
            <a:noFill/>
            <a:miter lim="800000"/>
            <a:headEnd/>
            <a:tailEnd/>
          </a:ln>
          <a:effectLst/>
        </p:spPr>
        <p:txBody>
          <a:bodyPr>
            <a:spAutoFit/>
          </a:bodyPr>
          <a:lstStyle/>
          <a:p>
            <a:pPr algn="ctr"/>
            <a:r>
              <a:rPr lang="zh-CN" altLang="zh-CN" sz="1000" b="1" kern="1200" dirty="0" smtClean="0">
                <a:solidFill>
                  <a:schemeClr val="bg1"/>
                </a:solidFill>
                <a:latin typeface="FrutigerNext LT Regular" pitchFamily="34" charset="0"/>
                <a:ea typeface="MS PGothic" pitchFamily="34" charset="-128"/>
                <a:cs typeface="+mn-cs"/>
              </a:rPr>
              <a:t>上海方正数字出版技术有限公司</a:t>
            </a:r>
            <a:endParaRPr lang="en-US" altLang="zh-CN" sz="1000" b="1" kern="1200" dirty="0" smtClean="0">
              <a:solidFill>
                <a:schemeClr val="bg1"/>
              </a:solidFill>
              <a:latin typeface="FrutigerNext LT Regular" pitchFamily="34" charset="0"/>
              <a:ea typeface="MS PGothic" pitchFamily="34" charset="-128"/>
              <a:cs typeface="+mn-cs"/>
            </a:endParaRPr>
          </a:p>
          <a:p>
            <a:pPr algn="ctr"/>
            <a:r>
              <a:rPr lang="en-US" altLang="zh-CN" sz="1000" kern="1200" dirty="0" smtClean="0">
                <a:solidFill>
                  <a:schemeClr val="bg1"/>
                </a:solidFill>
                <a:latin typeface="FrutigerNext LT Regular" pitchFamily="34" charset="0"/>
                <a:ea typeface="MS PGothic" pitchFamily="34" charset="-128"/>
                <a:cs typeface="+mn-cs"/>
              </a:rPr>
              <a:t>Shanghai</a:t>
            </a:r>
            <a:r>
              <a:rPr lang="en-US" altLang="zh-CN" sz="1000" b="1" kern="1200" dirty="0" smtClean="0">
                <a:solidFill>
                  <a:schemeClr val="bg1"/>
                </a:solidFill>
                <a:latin typeface="FrutigerNext LT Regular" pitchFamily="34" charset="0"/>
                <a:ea typeface="MS PGothic" pitchFamily="34" charset="-128"/>
                <a:cs typeface="+mn-cs"/>
              </a:rPr>
              <a:t> </a:t>
            </a:r>
            <a:r>
              <a:rPr lang="en-US" altLang="zh-CN" sz="1000" kern="1200" dirty="0" smtClean="0">
                <a:solidFill>
                  <a:schemeClr val="bg1"/>
                </a:solidFill>
                <a:latin typeface="FrutigerNext LT Regular" pitchFamily="34" charset="0"/>
                <a:ea typeface="MS PGothic" pitchFamily="34" charset="-128"/>
                <a:cs typeface="+mn-cs"/>
              </a:rPr>
              <a:t>Founder Digital Publishing Technology </a:t>
            </a:r>
            <a:r>
              <a:rPr lang="en-US" altLang="zh-CN" sz="1000" kern="1200" dirty="0" err="1" smtClean="0">
                <a:solidFill>
                  <a:schemeClr val="bg1"/>
                </a:solidFill>
                <a:latin typeface="FrutigerNext LT Regular" pitchFamily="34" charset="0"/>
                <a:ea typeface="MS PGothic" pitchFamily="34" charset="-128"/>
                <a:cs typeface="+mn-cs"/>
              </a:rPr>
              <a:t>Co.,Ltd</a:t>
            </a:r>
            <a:r>
              <a:rPr lang="en-US" altLang="zh-CN" sz="1000" kern="1200" dirty="0" smtClean="0">
                <a:solidFill>
                  <a:schemeClr val="bg1"/>
                </a:solidFill>
                <a:latin typeface="FrutigerNext LT Regular" pitchFamily="34" charset="0"/>
                <a:ea typeface="MS PGothic" pitchFamily="34" charset="-128"/>
                <a:cs typeface="+mn-cs"/>
              </a:rPr>
              <a:t>.   </a:t>
            </a:r>
            <a:r>
              <a:rPr lang="en-US" altLang="zh-CN" sz="1000" b="1" kern="1200" dirty="0" smtClean="0">
                <a:solidFill>
                  <a:schemeClr val="bg1"/>
                </a:solidFill>
                <a:latin typeface="FrutigerNext LT Regular" pitchFamily="34" charset="0"/>
                <a:ea typeface="MS PGothic" pitchFamily="34" charset="-128"/>
                <a:cs typeface="+mn-cs"/>
              </a:rPr>
              <a:t> </a:t>
            </a:r>
            <a:endParaRPr lang="zh-CN" altLang="zh-CN" sz="1000" kern="1200" dirty="0" smtClean="0">
              <a:solidFill>
                <a:schemeClr val="bg1"/>
              </a:solidFill>
              <a:latin typeface="FrutigerNext LT Regular" pitchFamily="34" charset="0"/>
              <a:ea typeface="MS PGothic" pitchFamily="34" charset="-128"/>
              <a:cs typeface="+mn-cs"/>
            </a:endParaRPr>
          </a:p>
          <a:p>
            <a:pPr algn="ctr"/>
            <a:r>
              <a:rPr lang="en-US" altLang="zh-CN" sz="1000" kern="1200" dirty="0" smtClean="0">
                <a:solidFill>
                  <a:schemeClr val="bg1"/>
                </a:solidFill>
                <a:latin typeface="FrutigerNext LT Regular" pitchFamily="34" charset="0"/>
                <a:ea typeface="MS PGothic" pitchFamily="34" charset="-128"/>
                <a:cs typeface="+mn-cs"/>
              </a:rPr>
              <a:t>Tel</a:t>
            </a:r>
            <a:r>
              <a:rPr lang="zh-CN" altLang="zh-CN" sz="1000" kern="1200" dirty="0" smtClean="0">
                <a:solidFill>
                  <a:schemeClr val="bg1"/>
                </a:solidFill>
                <a:latin typeface="FrutigerNext LT Regular" pitchFamily="34" charset="0"/>
                <a:ea typeface="MS PGothic" pitchFamily="34" charset="-128"/>
                <a:cs typeface="+mn-cs"/>
              </a:rPr>
              <a:t>：</a:t>
            </a:r>
            <a:r>
              <a:rPr lang="en-US" altLang="zh-CN" sz="1000" kern="1200" dirty="0" smtClean="0">
                <a:solidFill>
                  <a:schemeClr val="bg1"/>
                </a:solidFill>
                <a:latin typeface="FrutigerNext LT Regular" pitchFamily="34" charset="0"/>
                <a:ea typeface="MS PGothic" pitchFamily="34" charset="-128"/>
                <a:cs typeface="+mn-cs"/>
              </a:rPr>
              <a:t>+86 21 52370613   Fax</a:t>
            </a:r>
            <a:r>
              <a:rPr lang="zh-CN" altLang="zh-CN" sz="1000" kern="1200" dirty="0" smtClean="0">
                <a:solidFill>
                  <a:schemeClr val="bg1"/>
                </a:solidFill>
                <a:latin typeface="FrutigerNext LT Regular" pitchFamily="34" charset="0"/>
                <a:ea typeface="MS PGothic" pitchFamily="34" charset="-128"/>
                <a:cs typeface="+mn-cs"/>
              </a:rPr>
              <a:t>：</a:t>
            </a:r>
            <a:r>
              <a:rPr lang="en-US" altLang="zh-CN" sz="1000" kern="1200" dirty="0" smtClean="0">
                <a:solidFill>
                  <a:schemeClr val="bg1"/>
                </a:solidFill>
                <a:latin typeface="FrutigerNext LT Regular" pitchFamily="34" charset="0"/>
                <a:ea typeface="MS PGothic" pitchFamily="34" charset="-128"/>
                <a:cs typeface="+mn-cs"/>
              </a:rPr>
              <a:t>+86 21 52370613</a:t>
            </a:r>
            <a:endParaRPr lang="zh-CN" altLang="zh-CN" sz="1000" kern="1200" dirty="0">
              <a:solidFill>
                <a:schemeClr val="bg1"/>
              </a:solidFill>
              <a:latin typeface="FrutigerNext LT Regular" pitchFamily="34" charset="0"/>
              <a:ea typeface="MS PGothic" pitchFamily="34" charset="-128"/>
              <a:cs typeface="+mn-cs"/>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D0C9C-BA6A-45A5-8668-9B4D7C5F045E}" type="datetime1">
              <a:rPr lang="zh-CN" altLang="en-US" smtClean="0"/>
              <a:pPr/>
              <a:t>2012/7/8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8D048-C7C7-4201-B3B6-FBE1A657860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7CC97-CDC6-40B6-BA92-A6080597DA00}" type="datetime1">
              <a:rPr lang="zh-CN" altLang="en-US" smtClean="0"/>
              <a:pPr/>
              <a:t>2012/7/8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10C85E-D913-475A-AF15-3B4E695BA54E}" type="slidenum">
              <a:rPr lang="zh-CN" altLang="en-US" smtClean="0"/>
              <a:pPr/>
              <a:t>‹#›</a:t>
            </a:fld>
            <a:endParaRPr lang="zh-CN" altLang="en-US"/>
          </a:p>
        </p:txBody>
      </p:sp>
      <p:pic>
        <p:nvPicPr>
          <p:cNvPr id="7" name="Picture 10" descr="002"/>
          <p:cNvPicPr>
            <a:picLocks noChangeAspect="1" noChangeArrowheads="1"/>
          </p:cNvPicPr>
          <p:nvPr/>
        </p:nvPicPr>
        <p:blipFill>
          <a:blip r:embed="rId13" cstate="print"/>
          <a:srcRect/>
          <a:stretch>
            <a:fillRect/>
          </a:stretch>
        </p:blipFill>
        <p:spPr bwMode="auto">
          <a:xfrm>
            <a:off x="0" y="0"/>
            <a:ext cx="9251950" cy="6938963"/>
          </a:xfrm>
          <a:prstGeom prst="rect">
            <a:avLst/>
          </a:prstGeom>
          <a:noFill/>
          <a:ln w="9525">
            <a:noFill/>
            <a:miter lim="800000"/>
            <a:headEnd/>
            <a:tailEnd/>
          </a:ln>
        </p:spPr>
      </p:pic>
      <p:sp>
        <p:nvSpPr>
          <p:cNvPr id="8" name="Text Box 14"/>
          <p:cNvSpPr txBox="1">
            <a:spLocks noChangeArrowheads="1"/>
          </p:cNvSpPr>
          <p:nvPr/>
        </p:nvSpPr>
        <p:spPr bwMode="auto">
          <a:xfrm>
            <a:off x="3708400" y="2484438"/>
            <a:ext cx="1514475" cy="579437"/>
          </a:xfrm>
          <a:prstGeom prst="rect">
            <a:avLst/>
          </a:prstGeom>
          <a:noFill/>
          <a:ln w="9525">
            <a:noFill/>
            <a:miter lim="800000"/>
            <a:headEnd/>
            <a:tailEnd/>
          </a:ln>
          <a:effectLst/>
        </p:spPr>
        <p:txBody>
          <a:bodyPr wrap="none">
            <a:spAutoFit/>
          </a:bodyPr>
          <a:lstStyle/>
          <a:p>
            <a:pPr>
              <a:defRPr/>
            </a:pPr>
            <a:r>
              <a:rPr lang="en-US" altLang="zh-CN" sz="3200" dirty="0">
                <a:solidFill>
                  <a:srgbClr val="EA5703"/>
                </a:solidFill>
                <a:latin typeface="Arial" charset="0"/>
                <a:ea typeface="宋体" pitchFamily="2" charset="-122"/>
              </a:rPr>
              <a:t>Thanks</a:t>
            </a:r>
          </a:p>
        </p:txBody>
      </p:sp>
      <p:pic>
        <p:nvPicPr>
          <p:cNvPr id="9" name="Picture 15" descr="founder"/>
          <p:cNvPicPr>
            <a:picLocks noChangeAspect="1" noChangeArrowheads="1"/>
          </p:cNvPicPr>
          <p:nvPr/>
        </p:nvPicPr>
        <p:blipFill>
          <a:blip r:embed="rId14" cstate="print"/>
          <a:srcRect/>
          <a:stretch>
            <a:fillRect/>
          </a:stretch>
        </p:blipFill>
        <p:spPr bwMode="auto">
          <a:xfrm>
            <a:off x="3779838" y="5026025"/>
            <a:ext cx="1419225" cy="203200"/>
          </a:xfrm>
          <a:prstGeom prst="rect">
            <a:avLst/>
          </a:prstGeom>
          <a:noFill/>
          <a:ln w="9525">
            <a:noFill/>
            <a:miter lim="800000"/>
            <a:headEnd/>
            <a:tailEnd/>
          </a:ln>
        </p:spPr>
      </p:pic>
      <p:sp>
        <p:nvSpPr>
          <p:cNvPr id="10" name="Text Box 16"/>
          <p:cNvSpPr txBox="1">
            <a:spLocks noChangeArrowheads="1"/>
          </p:cNvSpPr>
          <p:nvPr/>
        </p:nvSpPr>
        <p:spPr bwMode="auto">
          <a:xfrm>
            <a:off x="1979613" y="5343525"/>
            <a:ext cx="5105400" cy="553998"/>
          </a:xfrm>
          <a:prstGeom prst="rect">
            <a:avLst/>
          </a:prstGeom>
          <a:noFill/>
          <a:ln w="9525">
            <a:noFill/>
            <a:miter lim="800000"/>
            <a:headEnd/>
            <a:tailEnd/>
          </a:ln>
          <a:effectLst/>
        </p:spPr>
        <p:txBody>
          <a:bodyPr>
            <a:spAutoFit/>
          </a:bodyPr>
          <a:lstStyle/>
          <a:p>
            <a:pPr algn="ctr"/>
            <a:r>
              <a:rPr lang="zh-CN" altLang="zh-CN" sz="1000" b="1" kern="1200" dirty="0" smtClean="0">
                <a:solidFill>
                  <a:schemeClr val="bg1"/>
                </a:solidFill>
                <a:latin typeface="FrutigerNext LT Regular" pitchFamily="34" charset="0"/>
                <a:ea typeface="MS PGothic" pitchFamily="34" charset="-128"/>
                <a:cs typeface="+mn-cs"/>
              </a:rPr>
              <a:t>上海方正数字出版技术有限公司</a:t>
            </a:r>
            <a:endParaRPr lang="en-US" altLang="zh-CN" sz="1000" b="1" kern="1200" dirty="0" smtClean="0">
              <a:solidFill>
                <a:schemeClr val="bg1"/>
              </a:solidFill>
              <a:latin typeface="FrutigerNext LT Regular" pitchFamily="34" charset="0"/>
              <a:ea typeface="MS PGothic" pitchFamily="34" charset="-128"/>
              <a:cs typeface="+mn-cs"/>
            </a:endParaRPr>
          </a:p>
          <a:p>
            <a:pPr algn="ctr"/>
            <a:r>
              <a:rPr lang="en-US" altLang="zh-CN" sz="1000" kern="1200" dirty="0" smtClean="0">
                <a:solidFill>
                  <a:schemeClr val="bg1"/>
                </a:solidFill>
                <a:latin typeface="FrutigerNext LT Regular" pitchFamily="34" charset="0"/>
                <a:ea typeface="MS PGothic" pitchFamily="34" charset="-128"/>
                <a:cs typeface="+mn-cs"/>
              </a:rPr>
              <a:t>Shanghai</a:t>
            </a:r>
            <a:r>
              <a:rPr lang="en-US" altLang="zh-CN" sz="1000" b="1" kern="1200" dirty="0" smtClean="0">
                <a:solidFill>
                  <a:schemeClr val="bg1"/>
                </a:solidFill>
                <a:latin typeface="FrutigerNext LT Regular" pitchFamily="34" charset="0"/>
                <a:ea typeface="MS PGothic" pitchFamily="34" charset="-128"/>
                <a:cs typeface="+mn-cs"/>
              </a:rPr>
              <a:t> </a:t>
            </a:r>
            <a:r>
              <a:rPr lang="en-US" altLang="zh-CN" sz="1000" kern="1200" dirty="0" smtClean="0">
                <a:solidFill>
                  <a:schemeClr val="bg1"/>
                </a:solidFill>
                <a:latin typeface="FrutigerNext LT Regular" pitchFamily="34" charset="0"/>
                <a:ea typeface="MS PGothic" pitchFamily="34" charset="-128"/>
                <a:cs typeface="+mn-cs"/>
              </a:rPr>
              <a:t>Founder Digital Publishing Technology </a:t>
            </a:r>
            <a:r>
              <a:rPr lang="en-US" altLang="zh-CN" sz="1000" kern="1200" dirty="0" err="1" smtClean="0">
                <a:solidFill>
                  <a:schemeClr val="bg1"/>
                </a:solidFill>
                <a:latin typeface="FrutigerNext LT Regular" pitchFamily="34" charset="0"/>
                <a:ea typeface="MS PGothic" pitchFamily="34" charset="-128"/>
                <a:cs typeface="+mn-cs"/>
              </a:rPr>
              <a:t>Co.,Ltd</a:t>
            </a:r>
            <a:r>
              <a:rPr lang="en-US" altLang="zh-CN" sz="1000" kern="1200" dirty="0" smtClean="0">
                <a:solidFill>
                  <a:schemeClr val="bg1"/>
                </a:solidFill>
                <a:latin typeface="FrutigerNext LT Regular" pitchFamily="34" charset="0"/>
                <a:ea typeface="MS PGothic" pitchFamily="34" charset="-128"/>
                <a:cs typeface="+mn-cs"/>
              </a:rPr>
              <a:t>.   </a:t>
            </a:r>
            <a:r>
              <a:rPr lang="en-US" altLang="zh-CN" sz="1000" b="1" kern="1200" dirty="0" smtClean="0">
                <a:solidFill>
                  <a:schemeClr val="bg1"/>
                </a:solidFill>
                <a:latin typeface="FrutigerNext LT Regular" pitchFamily="34" charset="0"/>
                <a:ea typeface="MS PGothic" pitchFamily="34" charset="-128"/>
                <a:cs typeface="+mn-cs"/>
              </a:rPr>
              <a:t> </a:t>
            </a:r>
            <a:endParaRPr lang="zh-CN" altLang="zh-CN" sz="1000" kern="1200" dirty="0" smtClean="0">
              <a:solidFill>
                <a:schemeClr val="bg1"/>
              </a:solidFill>
              <a:latin typeface="FrutigerNext LT Regular" pitchFamily="34" charset="0"/>
              <a:ea typeface="MS PGothic" pitchFamily="34" charset="-128"/>
              <a:cs typeface="+mn-cs"/>
            </a:endParaRPr>
          </a:p>
          <a:p>
            <a:pPr algn="ctr"/>
            <a:r>
              <a:rPr lang="en-US" altLang="zh-CN" sz="1000" kern="1200" dirty="0" smtClean="0">
                <a:solidFill>
                  <a:schemeClr val="bg1"/>
                </a:solidFill>
                <a:latin typeface="FrutigerNext LT Regular" pitchFamily="34" charset="0"/>
                <a:ea typeface="MS PGothic" pitchFamily="34" charset="-128"/>
                <a:cs typeface="+mn-cs"/>
              </a:rPr>
              <a:t>Tel</a:t>
            </a:r>
            <a:r>
              <a:rPr lang="zh-CN" altLang="zh-CN" sz="1000" kern="1200" dirty="0" smtClean="0">
                <a:solidFill>
                  <a:schemeClr val="bg1"/>
                </a:solidFill>
                <a:latin typeface="FrutigerNext LT Regular" pitchFamily="34" charset="0"/>
                <a:ea typeface="MS PGothic" pitchFamily="34" charset="-128"/>
                <a:cs typeface="+mn-cs"/>
              </a:rPr>
              <a:t>：</a:t>
            </a:r>
            <a:r>
              <a:rPr lang="en-US" altLang="zh-CN" sz="1000" kern="1200" dirty="0" smtClean="0">
                <a:solidFill>
                  <a:schemeClr val="bg1"/>
                </a:solidFill>
                <a:latin typeface="FrutigerNext LT Regular" pitchFamily="34" charset="0"/>
                <a:ea typeface="MS PGothic" pitchFamily="34" charset="-128"/>
                <a:cs typeface="+mn-cs"/>
              </a:rPr>
              <a:t>+86 21 52370613   Fax</a:t>
            </a:r>
            <a:r>
              <a:rPr lang="zh-CN" altLang="zh-CN" sz="1000" kern="1200" dirty="0" smtClean="0">
                <a:solidFill>
                  <a:schemeClr val="bg1"/>
                </a:solidFill>
                <a:latin typeface="FrutigerNext LT Regular" pitchFamily="34" charset="0"/>
                <a:ea typeface="MS PGothic" pitchFamily="34" charset="-128"/>
                <a:cs typeface="+mn-cs"/>
              </a:rPr>
              <a:t>：</a:t>
            </a:r>
            <a:r>
              <a:rPr lang="en-US" altLang="zh-CN" sz="1000" kern="1200" dirty="0" smtClean="0">
                <a:solidFill>
                  <a:schemeClr val="bg1"/>
                </a:solidFill>
                <a:latin typeface="FrutigerNext LT Regular" pitchFamily="34" charset="0"/>
                <a:ea typeface="MS PGothic" pitchFamily="34" charset="-128"/>
                <a:cs typeface="+mn-cs"/>
              </a:rPr>
              <a:t>+86 21 52370613</a:t>
            </a:r>
            <a:endParaRPr lang="zh-CN" altLang="zh-CN" sz="1000" kern="1200" dirty="0">
              <a:solidFill>
                <a:schemeClr val="bg1"/>
              </a:solidFill>
              <a:latin typeface="FrutigerNext LT Regular" pitchFamily="34" charset="0"/>
              <a:ea typeface="MS PGothic" pitchFamily="34" charset="-128"/>
              <a:cs typeface="+mn-cs"/>
            </a:endParaRP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F8363-DBAC-4968-8AE8-C3F193F86BA4}" type="datetime1">
              <a:rPr lang="zh-CN" altLang="en-US" smtClean="0"/>
              <a:pPr/>
              <a:t>2012/7/8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8D048-C7C7-4201-B3B6-FBE1A657860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9D8D1B-8A39-4FA7-86DB-3053A2292DD8}" type="datetime1">
              <a:rPr lang="zh-CN" altLang="en-US" smtClean="0"/>
              <a:pPr/>
              <a:t>2012/7/8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10C85E-D913-475A-AF15-3B4E695BA54E}" type="slidenum">
              <a:rPr lang="zh-CN" altLang="en-US" smtClean="0"/>
              <a:pPr/>
              <a:t>‹#›</a:t>
            </a:fld>
            <a:endParaRPr lang="zh-CN" altLang="en-US"/>
          </a:p>
        </p:txBody>
      </p:sp>
      <p:pic>
        <p:nvPicPr>
          <p:cNvPr id="7" name="Picture 10" descr="002"/>
          <p:cNvPicPr>
            <a:picLocks noChangeAspect="1" noChangeArrowheads="1"/>
          </p:cNvPicPr>
          <p:nvPr/>
        </p:nvPicPr>
        <p:blipFill>
          <a:blip r:embed="rId13" cstate="print"/>
          <a:srcRect/>
          <a:stretch>
            <a:fillRect/>
          </a:stretch>
        </p:blipFill>
        <p:spPr bwMode="auto">
          <a:xfrm>
            <a:off x="0" y="0"/>
            <a:ext cx="9251950" cy="6938963"/>
          </a:xfrm>
          <a:prstGeom prst="rect">
            <a:avLst/>
          </a:prstGeom>
          <a:noFill/>
          <a:ln w="9525">
            <a:noFill/>
            <a:miter lim="800000"/>
            <a:headEnd/>
            <a:tailEnd/>
          </a:ln>
        </p:spPr>
      </p:pic>
      <p:sp>
        <p:nvSpPr>
          <p:cNvPr id="8" name="Text Box 14"/>
          <p:cNvSpPr txBox="1">
            <a:spLocks noChangeArrowheads="1"/>
          </p:cNvSpPr>
          <p:nvPr/>
        </p:nvSpPr>
        <p:spPr bwMode="auto">
          <a:xfrm>
            <a:off x="3708400" y="2484438"/>
            <a:ext cx="1514475" cy="579437"/>
          </a:xfrm>
          <a:prstGeom prst="rect">
            <a:avLst/>
          </a:prstGeom>
          <a:noFill/>
          <a:ln w="9525">
            <a:noFill/>
            <a:miter lim="800000"/>
            <a:headEnd/>
            <a:tailEnd/>
          </a:ln>
          <a:effectLst/>
        </p:spPr>
        <p:txBody>
          <a:bodyPr wrap="none">
            <a:spAutoFit/>
          </a:bodyPr>
          <a:lstStyle/>
          <a:p>
            <a:pPr>
              <a:defRPr/>
            </a:pPr>
            <a:r>
              <a:rPr lang="en-US" altLang="zh-CN" sz="3200" dirty="0">
                <a:solidFill>
                  <a:srgbClr val="EA5703"/>
                </a:solidFill>
                <a:latin typeface="Arial" charset="0"/>
                <a:ea typeface="宋体" pitchFamily="2" charset="-122"/>
              </a:rPr>
              <a:t>Thanks</a:t>
            </a:r>
          </a:p>
        </p:txBody>
      </p:sp>
      <p:pic>
        <p:nvPicPr>
          <p:cNvPr id="9" name="Picture 15" descr="founder"/>
          <p:cNvPicPr>
            <a:picLocks noChangeAspect="1" noChangeArrowheads="1"/>
          </p:cNvPicPr>
          <p:nvPr/>
        </p:nvPicPr>
        <p:blipFill>
          <a:blip r:embed="rId14" cstate="print"/>
          <a:srcRect/>
          <a:stretch>
            <a:fillRect/>
          </a:stretch>
        </p:blipFill>
        <p:spPr bwMode="auto">
          <a:xfrm>
            <a:off x="3779838" y="5026025"/>
            <a:ext cx="1419225" cy="203200"/>
          </a:xfrm>
          <a:prstGeom prst="rect">
            <a:avLst/>
          </a:prstGeom>
          <a:noFill/>
          <a:ln w="9525">
            <a:noFill/>
            <a:miter lim="800000"/>
            <a:headEnd/>
            <a:tailEnd/>
          </a:ln>
        </p:spPr>
      </p:pic>
      <p:sp>
        <p:nvSpPr>
          <p:cNvPr id="10" name="Text Box 16"/>
          <p:cNvSpPr txBox="1">
            <a:spLocks noChangeArrowheads="1"/>
          </p:cNvSpPr>
          <p:nvPr/>
        </p:nvSpPr>
        <p:spPr bwMode="auto">
          <a:xfrm>
            <a:off x="1979613" y="5343525"/>
            <a:ext cx="5105400" cy="553998"/>
          </a:xfrm>
          <a:prstGeom prst="rect">
            <a:avLst/>
          </a:prstGeom>
          <a:noFill/>
          <a:ln w="9525">
            <a:noFill/>
            <a:miter lim="800000"/>
            <a:headEnd/>
            <a:tailEnd/>
          </a:ln>
          <a:effectLst/>
        </p:spPr>
        <p:txBody>
          <a:bodyPr>
            <a:spAutoFit/>
          </a:bodyPr>
          <a:lstStyle/>
          <a:p>
            <a:pPr algn="ctr"/>
            <a:r>
              <a:rPr lang="zh-CN" altLang="zh-CN" sz="1000" b="1" kern="1200" dirty="0" smtClean="0">
                <a:solidFill>
                  <a:schemeClr val="bg1"/>
                </a:solidFill>
                <a:latin typeface="FrutigerNext LT Regular" pitchFamily="34" charset="0"/>
                <a:ea typeface="MS PGothic" pitchFamily="34" charset="-128"/>
                <a:cs typeface="+mn-cs"/>
              </a:rPr>
              <a:t>上海方正数字出版技术有限公司</a:t>
            </a:r>
            <a:endParaRPr lang="en-US" altLang="zh-CN" sz="1000" b="1" kern="1200" dirty="0" smtClean="0">
              <a:solidFill>
                <a:schemeClr val="bg1"/>
              </a:solidFill>
              <a:latin typeface="FrutigerNext LT Regular" pitchFamily="34" charset="0"/>
              <a:ea typeface="MS PGothic" pitchFamily="34" charset="-128"/>
              <a:cs typeface="+mn-cs"/>
            </a:endParaRPr>
          </a:p>
          <a:p>
            <a:pPr algn="ctr"/>
            <a:r>
              <a:rPr lang="en-US" altLang="zh-CN" sz="1000" kern="1200" dirty="0" smtClean="0">
                <a:solidFill>
                  <a:schemeClr val="bg1"/>
                </a:solidFill>
                <a:latin typeface="FrutigerNext LT Regular" pitchFamily="34" charset="0"/>
                <a:ea typeface="MS PGothic" pitchFamily="34" charset="-128"/>
                <a:cs typeface="+mn-cs"/>
              </a:rPr>
              <a:t>Shanghai</a:t>
            </a:r>
            <a:r>
              <a:rPr lang="en-US" altLang="zh-CN" sz="1000" b="1" kern="1200" dirty="0" smtClean="0">
                <a:solidFill>
                  <a:schemeClr val="bg1"/>
                </a:solidFill>
                <a:latin typeface="FrutigerNext LT Regular" pitchFamily="34" charset="0"/>
                <a:ea typeface="MS PGothic" pitchFamily="34" charset="-128"/>
                <a:cs typeface="+mn-cs"/>
              </a:rPr>
              <a:t> </a:t>
            </a:r>
            <a:r>
              <a:rPr lang="en-US" altLang="zh-CN" sz="1000" kern="1200" dirty="0" smtClean="0">
                <a:solidFill>
                  <a:schemeClr val="bg1"/>
                </a:solidFill>
                <a:latin typeface="FrutigerNext LT Regular" pitchFamily="34" charset="0"/>
                <a:ea typeface="MS PGothic" pitchFamily="34" charset="-128"/>
                <a:cs typeface="+mn-cs"/>
              </a:rPr>
              <a:t>Founder Digital Publishing Technology </a:t>
            </a:r>
            <a:r>
              <a:rPr lang="en-US" altLang="zh-CN" sz="1000" kern="1200" dirty="0" err="1" smtClean="0">
                <a:solidFill>
                  <a:schemeClr val="bg1"/>
                </a:solidFill>
                <a:latin typeface="FrutigerNext LT Regular" pitchFamily="34" charset="0"/>
                <a:ea typeface="MS PGothic" pitchFamily="34" charset="-128"/>
                <a:cs typeface="+mn-cs"/>
              </a:rPr>
              <a:t>Co.,Ltd</a:t>
            </a:r>
            <a:r>
              <a:rPr lang="en-US" altLang="zh-CN" sz="1000" kern="1200" dirty="0" smtClean="0">
                <a:solidFill>
                  <a:schemeClr val="bg1"/>
                </a:solidFill>
                <a:latin typeface="FrutigerNext LT Regular" pitchFamily="34" charset="0"/>
                <a:ea typeface="MS PGothic" pitchFamily="34" charset="-128"/>
                <a:cs typeface="+mn-cs"/>
              </a:rPr>
              <a:t>.   </a:t>
            </a:r>
            <a:r>
              <a:rPr lang="en-US" altLang="zh-CN" sz="1000" b="1" kern="1200" dirty="0" smtClean="0">
                <a:solidFill>
                  <a:schemeClr val="bg1"/>
                </a:solidFill>
                <a:latin typeface="FrutigerNext LT Regular" pitchFamily="34" charset="0"/>
                <a:ea typeface="MS PGothic" pitchFamily="34" charset="-128"/>
                <a:cs typeface="+mn-cs"/>
              </a:rPr>
              <a:t> </a:t>
            </a:r>
            <a:endParaRPr lang="zh-CN" altLang="zh-CN" sz="1000" kern="1200" dirty="0" smtClean="0">
              <a:solidFill>
                <a:schemeClr val="bg1"/>
              </a:solidFill>
              <a:latin typeface="FrutigerNext LT Regular" pitchFamily="34" charset="0"/>
              <a:ea typeface="MS PGothic" pitchFamily="34" charset="-128"/>
              <a:cs typeface="+mn-cs"/>
            </a:endParaRPr>
          </a:p>
          <a:p>
            <a:pPr algn="ctr"/>
            <a:r>
              <a:rPr lang="en-US" altLang="zh-CN" sz="1000" kern="1200" dirty="0" smtClean="0">
                <a:solidFill>
                  <a:schemeClr val="bg1"/>
                </a:solidFill>
                <a:latin typeface="FrutigerNext LT Regular" pitchFamily="34" charset="0"/>
                <a:ea typeface="MS PGothic" pitchFamily="34" charset="-128"/>
                <a:cs typeface="+mn-cs"/>
              </a:rPr>
              <a:t>Tel</a:t>
            </a:r>
            <a:r>
              <a:rPr lang="zh-CN" altLang="zh-CN" sz="1000" kern="1200" dirty="0" smtClean="0">
                <a:solidFill>
                  <a:schemeClr val="bg1"/>
                </a:solidFill>
                <a:latin typeface="FrutigerNext LT Regular" pitchFamily="34" charset="0"/>
                <a:ea typeface="MS PGothic" pitchFamily="34" charset="-128"/>
                <a:cs typeface="+mn-cs"/>
              </a:rPr>
              <a:t>：</a:t>
            </a:r>
            <a:r>
              <a:rPr lang="en-US" altLang="zh-CN" sz="1000" kern="1200" dirty="0" smtClean="0">
                <a:solidFill>
                  <a:schemeClr val="bg1"/>
                </a:solidFill>
                <a:latin typeface="FrutigerNext LT Regular" pitchFamily="34" charset="0"/>
                <a:ea typeface="MS PGothic" pitchFamily="34" charset="-128"/>
                <a:cs typeface="+mn-cs"/>
              </a:rPr>
              <a:t>+86 21 52370613   Fax</a:t>
            </a:r>
            <a:r>
              <a:rPr lang="zh-CN" altLang="zh-CN" sz="1000" kern="1200" dirty="0" smtClean="0">
                <a:solidFill>
                  <a:schemeClr val="bg1"/>
                </a:solidFill>
                <a:latin typeface="FrutigerNext LT Regular" pitchFamily="34" charset="0"/>
                <a:ea typeface="MS PGothic" pitchFamily="34" charset="-128"/>
                <a:cs typeface="+mn-cs"/>
              </a:rPr>
              <a:t>：</a:t>
            </a:r>
            <a:r>
              <a:rPr lang="en-US" altLang="zh-CN" sz="1000" kern="1200" dirty="0" smtClean="0">
                <a:solidFill>
                  <a:schemeClr val="bg1"/>
                </a:solidFill>
                <a:latin typeface="FrutigerNext LT Regular" pitchFamily="34" charset="0"/>
                <a:ea typeface="MS PGothic" pitchFamily="34" charset="-128"/>
                <a:cs typeface="+mn-cs"/>
              </a:rPr>
              <a:t>+86 21 52370613</a:t>
            </a:r>
            <a:endParaRPr lang="zh-CN" altLang="zh-CN" sz="1000" kern="1200" dirty="0">
              <a:solidFill>
                <a:schemeClr val="bg1"/>
              </a:solidFill>
              <a:latin typeface="FrutigerNext LT Regular" pitchFamily="34" charset="0"/>
              <a:ea typeface="MS PGothic" pitchFamily="34" charset="-128"/>
              <a:cs typeface="+mn-cs"/>
            </a:endParaRP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D0C9C-BA6A-45A5-8668-9B4D7C5F045E}" type="datetime1">
              <a:rPr lang="zh-CN" altLang="en-US" smtClean="0"/>
              <a:pPr/>
              <a:t>2012/7/8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8D048-C7C7-4201-B3B6-FBE1A657860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7CC97-CDC6-40B6-BA92-A6080597DA00}" type="datetime1">
              <a:rPr lang="zh-CN" altLang="en-US" smtClean="0"/>
              <a:pPr/>
              <a:t>2012/7/8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10C85E-D913-475A-AF15-3B4E695BA54E}" type="slidenum">
              <a:rPr lang="zh-CN" altLang="en-US" smtClean="0"/>
              <a:pPr/>
              <a:t>‹#›</a:t>
            </a:fld>
            <a:endParaRPr lang="zh-CN" altLang="en-US"/>
          </a:p>
        </p:txBody>
      </p:sp>
      <p:pic>
        <p:nvPicPr>
          <p:cNvPr id="7" name="Picture 10" descr="002"/>
          <p:cNvPicPr>
            <a:picLocks noChangeAspect="1" noChangeArrowheads="1"/>
          </p:cNvPicPr>
          <p:nvPr/>
        </p:nvPicPr>
        <p:blipFill>
          <a:blip r:embed="rId13" cstate="print"/>
          <a:srcRect/>
          <a:stretch>
            <a:fillRect/>
          </a:stretch>
        </p:blipFill>
        <p:spPr bwMode="auto">
          <a:xfrm>
            <a:off x="0" y="0"/>
            <a:ext cx="9251950" cy="6938963"/>
          </a:xfrm>
          <a:prstGeom prst="rect">
            <a:avLst/>
          </a:prstGeom>
          <a:noFill/>
          <a:ln w="9525">
            <a:noFill/>
            <a:miter lim="800000"/>
            <a:headEnd/>
            <a:tailEnd/>
          </a:ln>
        </p:spPr>
      </p:pic>
      <p:sp>
        <p:nvSpPr>
          <p:cNvPr id="8" name="Text Box 14"/>
          <p:cNvSpPr txBox="1">
            <a:spLocks noChangeArrowheads="1"/>
          </p:cNvSpPr>
          <p:nvPr/>
        </p:nvSpPr>
        <p:spPr bwMode="auto">
          <a:xfrm>
            <a:off x="3708400" y="2484438"/>
            <a:ext cx="1514475" cy="579437"/>
          </a:xfrm>
          <a:prstGeom prst="rect">
            <a:avLst/>
          </a:prstGeom>
          <a:noFill/>
          <a:ln w="9525">
            <a:noFill/>
            <a:miter lim="800000"/>
            <a:headEnd/>
            <a:tailEnd/>
          </a:ln>
          <a:effectLst/>
        </p:spPr>
        <p:txBody>
          <a:bodyPr wrap="none">
            <a:spAutoFit/>
          </a:bodyPr>
          <a:lstStyle/>
          <a:p>
            <a:pPr>
              <a:defRPr/>
            </a:pPr>
            <a:r>
              <a:rPr lang="en-US" altLang="zh-CN" sz="3200" dirty="0">
                <a:solidFill>
                  <a:srgbClr val="EA5703"/>
                </a:solidFill>
                <a:latin typeface="Arial" charset="0"/>
                <a:ea typeface="宋体" pitchFamily="2" charset="-122"/>
              </a:rPr>
              <a:t>Thanks</a:t>
            </a:r>
          </a:p>
        </p:txBody>
      </p:sp>
      <p:pic>
        <p:nvPicPr>
          <p:cNvPr id="9" name="Picture 15" descr="founder"/>
          <p:cNvPicPr>
            <a:picLocks noChangeAspect="1" noChangeArrowheads="1"/>
          </p:cNvPicPr>
          <p:nvPr/>
        </p:nvPicPr>
        <p:blipFill>
          <a:blip r:embed="rId14" cstate="print"/>
          <a:srcRect/>
          <a:stretch>
            <a:fillRect/>
          </a:stretch>
        </p:blipFill>
        <p:spPr bwMode="auto">
          <a:xfrm>
            <a:off x="3779838" y="5026025"/>
            <a:ext cx="1419225" cy="203200"/>
          </a:xfrm>
          <a:prstGeom prst="rect">
            <a:avLst/>
          </a:prstGeom>
          <a:noFill/>
          <a:ln w="9525">
            <a:noFill/>
            <a:miter lim="800000"/>
            <a:headEnd/>
            <a:tailEnd/>
          </a:ln>
        </p:spPr>
      </p:pic>
      <p:sp>
        <p:nvSpPr>
          <p:cNvPr id="10" name="Text Box 16"/>
          <p:cNvSpPr txBox="1">
            <a:spLocks noChangeArrowheads="1"/>
          </p:cNvSpPr>
          <p:nvPr/>
        </p:nvSpPr>
        <p:spPr bwMode="auto">
          <a:xfrm>
            <a:off x="1979613" y="5343525"/>
            <a:ext cx="5105400" cy="553998"/>
          </a:xfrm>
          <a:prstGeom prst="rect">
            <a:avLst/>
          </a:prstGeom>
          <a:noFill/>
          <a:ln w="9525">
            <a:noFill/>
            <a:miter lim="800000"/>
            <a:headEnd/>
            <a:tailEnd/>
          </a:ln>
          <a:effectLst/>
        </p:spPr>
        <p:txBody>
          <a:bodyPr>
            <a:spAutoFit/>
          </a:bodyPr>
          <a:lstStyle/>
          <a:p>
            <a:pPr algn="ctr"/>
            <a:r>
              <a:rPr lang="zh-CN" altLang="zh-CN" sz="1000" b="1" kern="1200" dirty="0" smtClean="0">
                <a:solidFill>
                  <a:schemeClr val="bg1"/>
                </a:solidFill>
                <a:latin typeface="FrutigerNext LT Regular" pitchFamily="34" charset="0"/>
                <a:ea typeface="MS PGothic" pitchFamily="34" charset="-128"/>
                <a:cs typeface="+mn-cs"/>
              </a:rPr>
              <a:t>上海方正数字出版技术有限公司</a:t>
            </a:r>
            <a:endParaRPr lang="en-US" altLang="zh-CN" sz="1000" b="1" kern="1200" dirty="0" smtClean="0">
              <a:solidFill>
                <a:schemeClr val="bg1"/>
              </a:solidFill>
              <a:latin typeface="FrutigerNext LT Regular" pitchFamily="34" charset="0"/>
              <a:ea typeface="MS PGothic" pitchFamily="34" charset="-128"/>
              <a:cs typeface="+mn-cs"/>
            </a:endParaRPr>
          </a:p>
          <a:p>
            <a:pPr algn="ctr"/>
            <a:r>
              <a:rPr lang="en-US" altLang="zh-CN" sz="1000" kern="1200" dirty="0" smtClean="0">
                <a:solidFill>
                  <a:schemeClr val="bg1"/>
                </a:solidFill>
                <a:latin typeface="FrutigerNext LT Regular" pitchFamily="34" charset="0"/>
                <a:ea typeface="MS PGothic" pitchFamily="34" charset="-128"/>
                <a:cs typeface="+mn-cs"/>
              </a:rPr>
              <a:t>Shanghai</a:t>
            </a:r>
            <a:r>
              <a:rPr lang="en-US" altLang="zh-CN" sz="1000" b="1" kern="1200" dirty="0" smtClean="0">
                <a:solidFill>
                  <a:schemeClr val="bg1"/>
                </a:solidFill>
                <a:latin typeface="FrutigerNext LT Regular" pitchFamily="34" charset="0"/>
                <a:ea typeface="MS PGothic" pitchFamily="34" charset="-128"/>
                <a:cs typeface="+mn-cs"/>
              </a:rPr>
              <a:t> </a:t>
            </a:r>
            <a:r>
              <a:rPr lang="en-US" altLang="zh-CN" sz="1000" kern="1200" dirty="0" smtClean="0">
                <a:solidFill>
                  <a:schemeClr val="bg1"/>
                </a:solidFill>
                <a:latin typeface="FrutigerNext LT Regular" pitchFamily="34" charset="0"/>
                <a:ea typeface="MS PGothic" pitchFamily="34" charset="-128"/>
                <a:cs typeface="+mn-cs"/>
              </a:rPr>
              <a:t>Founder Digital Publishing Technology </a:t>
            </a:r>
            <a:r>
              <a:rPr lang="en-US" altLang="zh-CN" sz="1000" kern="1200" dirty="0" err="1" smtClean="0">
                <a:solidFill>
                  <a:schemeClr val="bg1"/>
                </a:solidFill>
                <a:latin typeface="FrutigerNext LT Regular" pitchFamily="34" charset="0"/>
                <a:ea typeface="MS PGothic" pitchFamily="34" charset="-128"/>
                <a:cs typeface="+mn-cs"/>
              </a:rPr>
              <a:t>Co.,Ltd</a:t>
            </a:r>
            <a:r>
              <a:rPr lang="en-US" altLang="zh-CN" sz="1000" kern="1200" dirty="0" smtClean="0">
                <a:solidFill>
                  <a:schemeClr val="bg1"/>
                </a:solidFill>
                <a:latin typeface="FrutigerNext LT Regular" pitchFamily="34" charset="0"/>
                <a:ea typeface="MS PGothic" pitchFamily="34" charset="-128"/>
                <a:cs typeface="+mn-cs"/>
              </a:rPr>
              <a:t>.   </a:t>
            </a:r>
            <a:r>
              <a:rPr lang="en-US" altLang="zh-CN" sz="1000" b="1" kern="1200" dirty="0" smtClean="0">
                <a:solidFill>
                  <a:schemeClr val="bg1"/>
                </a:solidFill>
                <a:latin typeface="FrutigerNext LT Regular" pitchFamily="34" charset="0"/>
                <a:ea typeface="MS PGothic" pitchFamily="34" charset="-128"/>
                <a:cs typeface="+mn-cs"/>
              </a:rPr>
              <a:t> </a:t>
            </a:r>
            <a:endParaRPr lang="zh-CN" altLang="zh-CN" sz="1000" kern="1200" dirty="0" smtClean="0">
              <a:solidFill>
                <a:schemeClr val="bg1"/>
              </a:solidFill>
              <a:latin typeface="FrutigerNext LT Regular" pitchFamily="34" charset="0"/>
              <a:ea typeface="MS PGothic" pitchFamily="34" charset="-128"/>
              <a:cs typeface="+mn-cs"/>
            </a:endParaRPr>
          </a:p>
          <a:p>
            <a:pPr algn="ctr"/>
            <a:r>
              <a:rPr lang="en-US" altLang="zh-CN" sz="1000" kern="1200" dirty="0" smtClean="0">
                <a:solidFill>
                  <a:schemeClr val="bg1"/>
                </a:solidFill>
                <a:latin typeface="FrutigerNext LT Regular" pitchFamily="34" charset="0"/>
                <a:ea typeface="MS PGothic" pitchFamily="34" charset="-128"/>
                <a:cs typeface="+mn-cs"/>
              </a:rPr>
              <a:t>Tel</a:t>
            </a:r>
            <a:r>
              <a:rPr lang="zh-CN" altLang="zh-CN" sz="1000" kern="1200" dirty="0" smtClean="0">
                <a:solidFill>
                  <a:schemeClr val="bg1"/>
                </a:solidFill>
                <a:latin typeface="FrutigerNext LT Regular" pitchFamily="34" charset="0"/>
                <a:ea typeface="MS PGothic" pitchFamily="34" charset="-128"/>
                <a:cs typeface="+mn-cs"/>
              </a:rPr>
              <a:t>：</a:t>
            </a:r>
            <a:r>
              <a:rPr lang="en-US" altLang="zh-CN" sz="1000" kern="1200" dirty="0" smtClean="0">
                <a:solidFill>
                  <a:schemeClr val="bg1"/>
                </a:solidFill>
                <a:latin typeface="FrutigerNext LT Regular" pitchFamily="34" charset="0"/>
                <a:ea typeface="MS PGothic" pitchFamily="34" charset="-128"/>
                <a:cs typeface="+mn-cs"/>
              </a:rPr>
              <a:t>+86 21 52370613   Fax</a:t>
            </a:r>
            <a:r>
              <a:rPr lang="zh-CN" altLang="zh-CN" sz="1000" kern="1200" dirty="0" smtClean="0">
                <a:solidFill>
                  <a:schemeClr val="bg1"/>
                </a:solidFill>
                <a:latin typeface="FrutigerNext LT Regular" pitchFamily="34" charset="0"/>
                <a:ea typeface="MS PGothic" pitchFamily="34" charset="-128"/>
                <a:cs typeface="+mn-cs"/>
              </a:rPr>
              <a:t>：</a:t>
            </a:r>
            <a:r>
              <a:rPr lang="en-US" altLang="zh-CN" sz="1000" kern="1200" dirty="0" smtClean="0">
                <a:solidFill>
                  <a:schemeClr val="bg1"/>
                </a:solidFill>
                <a:latin typeface="FrutigerNext LT Regular" pitchFamily="34" charset="0"/>
                <a:ea typeface="MS PGothic" pitchFamily="34" charset="-128"/>
                <a:cs typeface="+mn-cs"/>
              </a:rPr>
              <a:t>+86 21 52370613</a:t>
            </a:r>
            <a:endParaRPr lang="zh-CN" altLang="zh-CN" sz="1000" kern="1200" dirty="0">
              <a:solidFill>
                <a:schemeClr val="bg1"/>
              </a:solidFill>
              <a:latin typeface="FrutigerNext LT Regular" pitchFamily="34" charset="0"/>
              <a:ea typeface="MS PGothic" pitchFamily="34" charset="-128"/>
              <a:cs typeface="+mn-cs"/>
            </a:endParaRPr>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F8363-DBAC-4968-8AE8-C3F193F86BA4}" type="datetime1">
              <a:rPr lang="zh-CN" altLang="en-US" smtClean="0"/>
              <a:pPr/>
              <a:t>2012/7/8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8D048-C7C7-4201-B3B6-FBE1A657860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27584" y="1928802"/>
            <a:ext cx="7772400" cy="2010524"/>
          </a:xfrm>
        </p:spPr>
        <p:txBody>
          <a:bodyPr/>
          <a:lstStyle/>
          <a:p>
            <a:r>
              <a:rPr lang="en-US" altLang="zh-CN" dirty="0" smtClean="0"/>
              <a:t>Linux</a:t>
            </a:r>
            <a:r>
              <a:rPr lang="zh-CN" altLang="en-US" dirty="0" smtClean="0"/>
              <a:t>开发环境介绍</a:t>
            </a:r>
            <a:r>
              <a:rPr lang="en-US" altLang="zh-CN" dirty="0" smtClean="0"/>
              <a:t> </a:t>
            </a:r>
            <a:r>
              <a:rPr lang="zh-CN" altLang="en-US" dirty="0" smtClean="0"/>
              <a:t>简介（一）</a:t>
            </a:r>
            <a:r>
              <a:rPr lang="en-US" altLang="zh-CN" dirty="0" smtClean="0"/>
              <a:t/>
            </a:r>
            <a:br>
              <a:rPr lang="en-US" altLang="zh-CN" dirty="0" smtClean="0"/>
            </a:br>
            <a:r>
              <a:rPr lang="en-US" altLang="zh-CN" dirty="0" err="1" smtClean="0"/>
              <a:t>gcc</a:t>
            </a:r>
            <a:r>
              <a:rPr lang="en-US" altLang="zh-CN" dirty="0" smtClean="0"/>
              <a:t>/g++, </a:t>
            </a:r>
            <a:br>
              <a:rPr lang="en-US" altLang="zh-CN" dirty="0" smtClean="0"/>
            </a:br>
            <a:r>
              <a:rPr lang="en-US" altLang="zh-CN" dirty="0" err="1" smtClean="0"/>
              <a:t>Makefile</a:t>
            </a:r>
            <a:r>
              <a:rPr lang="en-US" altLang="zh-CN" dirty="0" smtClean="0"/>
              <a:t>,</a:t>
            </a:r>
            <a:br>
              <a:rPr lang="en-US" altLang="zh-CN" dirty="0" smtClean="0"/>
            </a:br>
            <a:r>
              <a:rPr lang="en-US" altLang="zh-CN" dirty="0" smtClean="0"/>
              <a:t> </a:t>
            </a:r>
            <a:r>
              <a:rPr lang="en-US" altLang="zh-CN" dirty="0" err="1" smtClean="0"/>
              <a:t>autoconf,automake</a:t>
            </a:r>
            <a:endParaRPr lang="zh-CN" altLang="en-US" dirty="0"/>
          </a:p>
        </p:txBody>
      </p:sp>
      <p:sp>
        <p:nvSpPr>
          <p:cNvPr id="3" name="副标题 2"/>
          <p:cNvSpPr>
            <a:spLocks noGrp="1"/>
          </p:cNvSpPr>
          <p:nvPr>
            <p:ph type="subTitle" idx="1"/>
          </p:nvPr>
        </p:nvSpPr>
        <p:spPr>
          <a:xfrm>
            <a:off x="1428728" y="5429264"/>
            <a:ext cx="6400800" cy="857256"/>
          </a:xfrm>
        </p:spPr>
        <p:txBody>
          <a:bodyPr>
            <a:normAutofit fontScale="85000" lnSpcReduction="20000"/>
          </a:bodyPr>
          <a:lstStyle/>
          <a:p>
            <a:r>
              <a:rPr lang="en-US" altLang="zh-CN" dirty="0" smtClean="0">
                <a:solidFill>
                  <a:srgbClr val="002060"/>
                </a:solidFill>
              </a:rPr>
              <a:t>Introduction to Linux Dev </a:t>
            </a:r>
            <a:r>
              <a:rPr lang="en-US" altLang="zh-CN" dirty="0" err="1" smtClean="0">
                <a:solidFill>
                  <a:srgbClr val="002060"/>
                </a:solidFill>
              </a:rPr>
              <a:t>Env</a:t>
            </a:r>
            <a:r>
              <a:rPr lang="en-US" altLang="zh-CN" dirty="0" smtClean="0">
                <a:solidFill>
                  <a:srgbClr val="002060"/>
                </a:solidFill>
              </a:rPr>
              <a:t>. (Ser. 1)</a:t>
            </a:r>
          </a:p>
          <a:p>
            <a:r>
              <a:rPr lang="en-US" altLang="zh-CN" dirty="0" err="1" smtClean="0">
                <a:solidFill>
                  <a:srgbClr val="002060"/>
                </a:solidFill>
              </a:rPr>
              <a:t>Compile&amp;Distribution</a:t>
            </a:r>
            <a:r>
              <a:rPr lang="en-US" altLang="zh-CN" dirty="0" smtClean="0">
                <a:solidFill>
                  <a:srgbClr val="002060"/>
                </a:solidFill>
              </a:rPr>
              <a:t>.</a:t>
            </a:r>
          </a:p>
        </p:txBody>
      </p:sp>
      <p:sp>
        <p:nvSpPr>
          <p:cNvPr id="4" name="TextBox 3"/>
          <p:cNvSpPr txBox="1"/>
          <p:nvPr/>
        </p:nvSpPr>
        <p:spPr>
          <a:xfrm>
            <a:off x="3357554" y="4286256"/>
            <a:ext cx="2505751" cy="923330"/>
          </a:xfrm>
          <a:prstGeom prst="rect">
            <a:avLst/>
          </a:prstGeom>
          <a:noFill/>
        </p:spPr>
        <p:txBody>
          <a:bodyPr wrap="none" rtlCol="0">
            <a:spAutoFit/>
          </a:bodyPr>
          <a:lstStyle/>
          <a:p>
            <a:r>
              <a:rPr lang="en-US" altLang="zh-CN" dirty="0" smtClean="0"/>
              <a:t>           Delivered By </a:t>
            </a:r>
          </a:p>
          <a:p>
            <a:r>
              <a:rPr lang="en-US" altLang="zh-CN" dirty="0" smtClean="0"/>
              <a:t>               </a:t>
            </a:r>
            <a:r>
              <a:rPr lang="en-US" altLang="zh-CN" dirty="0" err="1" smtClean="0"/>
              <a:t>LiHao</a:t>
            </a:r>
            <a:endParaRPr lang="en-US" altLang="zh-CN" dirty="0" smtClean="0"/>
          </a:p>
          <a:p>
            <a:r>
              <a:rPr lang="en-US" altLang="zh-CN" dirty="0" smtClean="0"/>
              <a:t>       @founder(Shanghai)</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smtClean="0"/>
              <a:t>gcc</a:t>
            </a:r>
            <a:r>
              <a:rPr lang="en-US" altLang="zh-CN" dirty="0" smtClean="0"/>
              <a:t>/g++ options introduction---warning opts</a:t>
            </a:r>
            <a:endParaRPr lang="zh-CN" altLang="en-US" dirty="0"/>
          </a:p>
        </p:txBody>
      </p:sp>
      <p:sp>
        <p:nvSpPr>
          <p:cNvPr id="3" name="Content Placeholder 2"/>
          <p:cNvSpPr>
            <a:spLocks noGrp="1"/>
          </p:cNvSpPr>
          <p:nvPr>
            <p:ph idx="1"/>
          </p:nvPr>
        </p:nvSpPr>
        <p:spPr/>
        <p:txBody>
          <a:bodyPr>
            <a:normAutofit fontScale="85000" lnSpcReduction="20000"/>
          </a:bodyPr>
          <a:lstStyle/>
          <a:p>
            <a:r>
              <a:rPr lang="zh-CN" altLang="en-US" dirty="0" smtClean="0"/>
              <a:t>目的：保证开发出健壮稳定的代码</a:t>
            </a:r>
            <a:endParaRPr lang="en-US" altLang="zh-CN" dirty="0" smtClean="0"/>
          </a:p>
          <a:p>
            <a:endParaRPr lang="en-US" altLang="zh-CN" dirty="0" smtClean="0"/>
          </a:p>
          <a:p>
            <a:pPr>
              <a:buFontTx/>
              <a:buNone/>
            </a:pPr>
            <a:r>
              <a:rPr lang="en-US" altLang="zh-CN" dirty="0" smtClean="0">
                <a:solidFill>
                  <a:srgbClr val="00B0F0"/>
                </a:solidFill>
                <a:latin typeface="+mj-lt"/>
              </a:rPr>
              <a:t>-Wall</a:t>
            </a:r>
            <a:r>
              <a:rPr lang="en-US" altLang="zh-CN" dirty="0" smtClean="0">
                <a:latin typeface="宋体" pitchFamily="2" charset="-122"/>
              </a:rPr>
              <a:t> </a:t>
            </a:r>
            <a:r>
              <a:rPr lang="zh-CN" altLang="en-US" dirty="0" smtClean="0">
                <a:latin typeface="宋体" pitchFamily="2" charset="-122"/>
              </a:rPr>
              <a:t>一般使用该选项，</a:t>
            </a:r>
            <a:r>
              <a:rPr lang="en-US" altLang="zh-CN" dirty="0" err="1" smtClean="0">
                <a:latin typeface="+mj-lt"/>
              </a:rPr>
              <a:t>gcc</a:t>
            </a:r>
            <a:r>
              <a:rPr lang="en-US" altLang="zh-CN" dirty="0" smtClean="0">
                <a:latin typeface="+mj-lt"/>
              </a:rPr>
              <a:t>/g++</a:t>
            </a:r>
            <a:r>
              <a:rPr lang="zh-CN" altLang="en-US" dirty="0" smtClean="0">
                <a:latin typeface="+mj-lt"/>
              </a:rPr>
              <a:t>将</a:t>
            </a:r>
            <a:r>
              <a:rPr lang="zh-CN" altLang="en-US" dirty="0" smtClean="0">
                <a:latin typeface="宋体" pitchFamily="2" charset="-122"/>
              </a:rPr>
              <a:t>提供</a:t>
            </a:r>
            <a:r>
              <a:rPr lang="zh-CN" altLang="en-US" dirty="0" smtClean="0">
                <a:solidFill>
                  <a:srgbClr val="FF0000"/>
                </a:solidFill>
                <a:latin typeface="宋体" pitchFamily="2" charset="-122"/>
              </a:rPr>
              <a:t>所有有用</a:t>
            </a:r>
            <a:r>
              <a:rPr lang="zh-CN" altLang="en-US" dirty="0" smtClean="0">
                <a:latin typeface="宋体" pitchFamily="2" charset="-122"/>
              </a:rPr>
              <a:t>的警告。</a:t>
            </a:r>
            <a:endParaRPr lang="en-US" altLang="zh-CN" dirty="0" smtClean="0">
              <a:latin typeface="宋体" pitchFamily="2" charset="-122"/>
            </a:endParaRPr>
          </a:p>
          <a:p>
            <a:r>
              <a:rPr lang="en-US" altLang="zh-CN" dirty="0" smtClean="0">
                <a:solidFill>
                  <a:srgbClr val="00B050"/>
                </a:solidFill>
                <a:latin typeface="+mj-lt"/>
              </a:rPr>
              <a:t>g++ -c –Wall test.cpp –o test </a:t>
            </a:r>
          </a:p>
          <a:p>
            <a:endParaRPr lang="en-US" altLang="zh-CN" dirty="0" smtClean="0">
              <a:solidFill>
                <a:srgbClr val="00B050"/>
              </a:solidFill>
              <a:latin typeface="+mj-lt"/>
            </a:endParaRPr>
          </a:p>
          <a:p>
            <a:pPr>
              <a:buFontTx/>
              <a:buNone/>
            </a:pPr>
            <a:r>
              <a:rPr lang="en-US" altLang="zh-CN" dirty="0" smtClean="0">
                <a:solidFill>
                  <a:srgbClr val="00B0F0"/>
                </a:solidFill>
                <a:latin typeface="+mj-lt"/>
              </a:rPr>
              <a:t>-W{warning}</a:t>
            </a:r>
            <a:r>
              <a:rPr lang="zh-CN" altLang="en-US" dirty="0" smtClean="0">
                <a:latin typeface="宋体" pitchFamily="2" charset="-122"/>
              </a:rPr>
              <a:t> 标记指定的警告。</a:t>
            </a:r>
            <a:endParaRPr lang="en-US" altLang="zh-CN" dirty="0" smtClean="0">
              <a:latin typeface="宋体" pitchFamily="2" charset="-122"/>
            </a:endParaRPr>
          </a:p>
          <a:p>
            <a:pPr>
              <a:buFontTx/>
              <a:buNone/>
            </a:pPr>
            <a:endParaRPr lang="zh-CN" altLang="en-US" dirty="0" smtClean="0">
              <a:latin typeface="宋体" pitchFamily="2" charset="-122"/>
            </a:endParaRPr>
          </a:p>
          <a:p>
            <a:pPr>
              <a:buFontTx/>
              <a:buNone/>
            </a:pPr>
            <a:r>
              <a:rPr lang="en-US" altLang="zh-CN" dirty="0" smtClean="0">
                <a:solidFill>
                  <a:srgbClr val="00B0F0"/>
                </a:solidFill>
                <a:latin typeface="+mj-lt"/>
              </a:rPr>
              <a:t>-pedantic </a:t>
            </a:r>
            <a:r>
              <a:rPr lang="zh-CN" altLang="en-US" dirty="0" smtClean="0">
                <a:latin typeface="宋体" pitchFamily="2" charset="-122"/>
              </a:rPr>
              <a:t>允许发出</a:t>
            </a:r>
            <a:r>
              <a:rPr lang="en-US" altLang="zh-CN" dirty="0" smtClean="0">
                <a:solidFill>
                  <a:srgbClr val="FF0000"/>
                </a:solidFill>
                <a:latin typeface="+mj-lt"/>
              </a:rPr>
              <a:t>ANSI/ISO C</a:t>
            </a:r>
            <a:r>
              <a:rPr lang="zh-CN" altLang="en-US" dirty="0" smtClean="0">
                <a:solidFill>
                  <a:srgbClr val="FF0000"/>
                </a:solidFill>
                <a:latin typeface="宋体" pitchFamily="2" charset="-122"/>
              </a:rPr>
              <a:t>标准所列出的所有警告</a:t>
            </a:r>
            <a:endParaRPr lang="en-US" altLang="zh-CN" dirty="0" smtClean="0">
              <a:solidFill>
                <a:srgbClr val="FF0000"/>
              </a:solidFill>
              <a:latin typeface="宋体" pitchFamily="2" charset="-122"/>
            </a:endParaRPr>
          </a:p>
          <a:p>
            <a:pPr>
              <a:buFontTx/>
              <a:buNone/>
            </a:pPr>
            <a:endParaRPr lang="zh-CN" altLang="en-US" dirty="0" smtClean="0">
              <a:latin typeface="宋体" pitchFamily="2" charset="-122"/>
            </a:endParaRPr>
          </a:p>
          <a:p>
            <a:pPr>
              <a:buFontTx/>
              <a:buNone/>
            </a:pPr>
            <a:r>
              <a:rPr lang="en-US" altLang="zh-CN" dirty="0" smtClean="0">
                <a:solidFill>
                  <a:srgbClr val="00B0F0"/>
                </a:solidFill>
                <a:latin typeface="+mj-lt"/>
              </a:rPr>
              <a:t>-pedantic-errors</a:t>
            </a:r>
            <a:r>
              <a:rPr lang="en-US" altLang="zh-CN" dirty="0" smtClean="0">
                <a:latin typeface="宋体" pitchFamily="2" charset="-122"/>
              </a:rPr>
              <a:t> </a:t>
            </a:r>
            <a:r>
              <a:rPr lang="zh-CN" altLang="en-US" dirty="0" smtClean="0">
                <a:latin typeface="宋体" pitchFamily="2" charset="-122"/>
              </a:rPr>
              <a:t>允许发出</a:t>
            </a:r>
            <a:r>
              <a:rPr lang="en-US" altLang="zh-CN" dirty="0" smtClean="0">
                <a:latin typeface="+mj-lt"/>
              </a:rPr>
              <a:t>ANSI/ISO C</a:t>
            </a:r>
            <a:r>
              <a:rPr lang="zh-CN" altLang="en-US" dirty="0" smtClean="0">
                <a:latin typeface="宋体" pitchFamily="2" charset="-122"/>
              </a:rPr>
              <a:t>标准所列出的错误</a:t>
            </a:r>
            <a:endParaRPr lang="en-US" altLang="zh-CN" dirty="0" smtClean="0">
              <a:latin typeface="宋体" pitchFamily="2" charset="-122"/>
            </a:endParaRPr>
          </a:p>
          <a:p>
            <a:pPr>
              <a:buFontTx/>
              <a:buNone/>
            </a:pPr>
            <a:endParaRPr lang="zh-CN" altLang="en-US" dirty="0" smtClean="0">
              <a:latin typeface="宋体" pitchFamily="2" charset="-122"/>
            </a:endParaRPr>
          </a:p>
          <a:p>
            <a:pPr>
              <a:buFontTx/>
              <a:buNone/>
            </a:pPr>
            <a:r>
              <a:rPr lang="en-US" altLang="zh-CN" dirty="0" smtClean="0">
                <a:solidFill>
                  <a:srgbClr val="00B0F0"/>
                </a:solidFill>
                <a:latin typeface="+mj-lt"/>
              </a:rPr>
              <a:t>-</a:t>
            </a:r>
            <a:r>
              <a:rPr lang="en-US" altLang="zh-CN" dirty="0" err="1" smtClean="0">
                <a:solidFill>
                  <a:srgbClr val="00B0F0"/>
                </a:solidFill>
                <a:latin typeface="+mj-lt"/>
              </a:rPr>
              <a:t>werror</a:t>
            </a:r>
            <a:r>
              <a:rPr lang="en-US" altLang="zh-CN" dirty="0" smtClean="0">
                <a:solidFill>
                  <a:srgbClr val="00B0F0"/>
                </a:solidFill>
                <a:latin typeface="+mj-lt"/>
              </a:rPr>
              <a:t> </a:t>
            </a:r>
          </a:p>
          <a:p>
            <a:pPr>
              <a:buFontTx/>
              <a:buNone/>
            </a:pPr>
            <a:r>
              <a:rPr lang="zh-CN" altLang="en-US" dirty="0" smtClean="0">
                <a:latin typeface="宋体" pitchFamily="2" charset="-122"/>
              </a:rPr>
              <a:t>  把所有警告转换为错误，以在警告发生时中止编译过程</a:t>
            </a:r>
            <a:endParaRPr lang="en-US" altLang="zh-CN" dirty="0" smtClean="0">
              <a:latin typeface="宋体" pitchFamily="2" charset="-122"/>
            </a:endParaRPr>
          </a:p>
          <a:p>
            <a:pPr>
              <a:buFontTx/>
              <a:buNone/>
            </a:pPr>
            <a:endParaRPr lang="zh-CN" altLang="en-US" dirty="0" smtClean="0">
              <a:latin typeface="宋体" pitchFamily="2" charset="-122"/>
            </a:endParaRPr>
          </a:p>
          <a:p>
            <a:pPr>
              <a:buFontTx/>
              <a:buNone/>
            </a:pPr>
            <a:r>
              <a:rPr lang="en-US" altLang="zh-CN" dirty="0" smtClean="0">
                <a:solidFill>
                  <a:srgbClr val="00B0F0"/>
                </a:solidFill>
                <a:latin typeface="+mj-lt"/>
              </a:rPr>
              <a:t>-w</a:t>
            </a:r>
          </a:p>
          <a:p>
            <a:pPr>
              <a:buFontTx/>
              <a:buNone/>
            </a:pPr>
            <a:r>
              <a:rPr lang="zh-CN" altLang="en-US" dirty="0" smtClean="0">
                <a:latin typeface="宋体" pitchFamily="2" charset="-122"/>
              </a:rPr>
              <a:t>   </a:t>
            </a:r>
            <a:r>
              <a:rPr lang="zh-CN" altLang="en-US" dirty="0" smtClean="0">
                <a:solidFill>
                  <a:srgbClr val="FF0000"/>
                </a:solidFill>
                <a:latin typeface="宋体" pitchFamily="2" charset="-122"/>
              </a:rPr>
              <a:t>关闭</a:t>
            </a:r>
            <a:r>
              <a:rPr lang="zh-CN" altLang="en-US" dirty="0" smtClean="0">
                <a:latin typeface="宋体" pitchFamily="2" charset="-122"/>
              </a:rPr>
              <a:t>所有警告</a:t>
            </a:r>
            <a:r>
              <a:rPr lang="en-US" altLang="zh-CN" dirty="0" smtClean="0">
                <a:latin typeface="宋体" pitchFamily="2" charset="-122"/>
              </a:rPr>
              <a:t>,</a:t>
            </a:r>
            <a:r>
              <a:rPr lang="zh-CN" altLang="en-US" dirty="0" smtClean="0">
                <a:latin typeface="宋体" pitchFamily="2" charset="-122"/>
              </a:rPr>
              <a:t>建议</a:t>
            </a:r>
            <a:r>
              <a:rPr lang="zh-CN" altLang="en-US" dirty="0" smtClean="0">
                <a:solidFill>
                  <a:srgbClr val="FF0000"/>
                </a:solidFill>
                <a:latin typeface="宋体" pitchFamily="2" charset="-122"/>
              </a:rPr>
              <a:t>不要使用此项</a:t>
            </a:r>
            <a:r>
              <a:rPr lang="zh-CN" altLang="en-US" dirty="0" smtClean="0">
                <a:latin typeface="宋体" pitchFamily="2" charset="-122"/>
              </a:rPr>
              <a:t> </a:t>
            </a:r>
            <a:r>
              <a:rPr lang="en-US" altLang="zh-CN" dirty="0" smtClean="0">
                <a:solidFill>
                  <a:srgbClr val="FF0000"/>
                </a:solidFill>
                <a:latin typeface="宋体" pitchFamily="2" charset="-122"/>
                <a:sym typeface="Wingdings" pitchFamily="2" charset="2"/>
              </a:rPr>
              <a:t></a:t>
            </a:r>
            <a:endParaRPr lang="zh-CN" altLang="en-US" dirty="0" smtClean="0">
              <a:solidFill>
                <a:srgbClr val="FF0000"/>
              </a:solidFill>
              <a:latin typeface="宋体" pitchFamily="2" charset="-122"/>
            </a:endParaRPr>
          </a:p>
          <a:p>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9512" y="224860"/>
            <a:ext cx="8464454" cy="418058"/>
          </a:xfrm>
        </p:spPr>
        <p:txBody>
          <a:bodyPr/>
          <a:lstStyle/>
          <a:p>
            <a:r>
              <a:rPr lang="en-US" altLang="zh-CN" dirty="0" err="1" smtClean="0"/>
              <a:t>gcc</a:t>
            </a:r>
            <a:r>
              <a:rPr lang="en-US" altLang="zh-CN" dirty="0" smtClean="0"/>
              <a:t>/g++ options introduction---pre-compile/other opts</a:t>
            </a:r>
            <a:endParaRPr lang="zh-CN" altLang="en-US" dirty="0"/>
          </a:p>
        </p:txBody>
      </p:sp>
      <p:sp>
        <p:nvSpPr>
          <p:cNvPr id="4" name="Rectangle 3"/>
          <p:cNvSpPr/>
          <p:nvPr/>
        </p:nvSpPr>
        <p:spPr>
          <a:xfrm>
            <a:off x="214282" y="928670"/>
            <a:ext cx="8643998" cy="7478970"/>
          </a:xfrm>
          <a:prstGeom prst="rect">
            <a:avLst/>
          </a:prstGeom>
        </p:spPr>
        <p:txBody>
          <a:bodyPr wrap="square">
            <a:spAutoFit/>
          </a:bodyPr>
          <a:lstStyle/>
          <a:p>
            <a:pPr>
              <a:buFontTx/>
              <a:buNone/>
            </a:pPr>
            <a:r>
              <a:rPr lang="zh-CN" altLang="en-US" sz="2000" dirty="0" smtClean="0"/>
              <a:t>目的：在编译时提供一些宏的操作，例如</a:t>
            </a:r>
            <a:r>
              <a:rPr lang="en-US" altLang="zh-CN" sz="2000" dirty="0" smtClean="0"/>
              <a:t>#debug.</a:t>
            </a:r>
          </a:p>
          <a:p>
            <a:pPr>
              <a:buFontTx/>
              <a:buNone/>
            </a:pPr>
            <a:endParaRPr lang="zh-CN" altLang="en-US" sz="2000" dirty="0" smtClean="0"/>
          </a:p>
          <a:p>
            <a:pPr>
              <a:buFontTx/>
              <a:buNone/>
            </a:pPr>
            <a:r>
              <a:rPr lang="en-US" altLang="zh-CN" sz="2000" dirty="0" smtClean="0">
                <a:solidFill>
                  <a:srgbClr val="00B0F0"/>
                </a:solidFill>
              </a:rPr>
              <a:t>-</a:t>
            </a:r>
            <a:r>
              <a:rPr lang="en-US" altLang="zh-CN" sz="2000" dirty="0" err="1" smtClean="0">
                <a:solidFill>
                  <a:srgbClr val="00B0F0"/>
                </a:solidFill>
              </a:rPr>
              <a:t>Dmacro_name</a:t>
            </a:r>
            <a:r>
              <a:rPr lang="en-US" altLang="zh-CN" sz="2000" dirty="0" smtClean="0">
                <a:solidFill>
                  <a:srgbClr val="00B0F0"/>
                </a:solidFill>
              </a:rPr>
              <a:t> </a:t>
            </a:r>
            <a:r>
              <a:rPr lang="en-US" altLang="zh-CN" sz="2000" dirty="0" smtClean="0"/>
              <a:t>  </a:t>
            </a:r>
            <a:r>
              <a:rPr lang="zh-CN" altLang="en-US" sz="2000" dirty="0" smtClean="0"/>
              <a:t>等价于语言中的</a:t>
            </a:r>
            <a:r>
              <a:rPr lang="en-US" altLang="zh-CN" sz="2000" dirty="0" smtClean="0"/>
              <a:t>#define </a:t>
            </a:r>
            <a:r>
              <a:rPr lang="en-US" altLang="zh-CN" sz="2000" dirty="0" err="1" smtClean="0"/>
              <a:t>macro_name</a:t>
            </a:r>
            <a:r>
              <a:rPr lang="zh-CN" altLang="en-US" sz="2000" dirty="0" smtClean="0"/>
              <a:t>　　 　 </a:t>
            </a:r>
            <a:endParaRPr lang="en-US" altLang="zh-CN" sz="2000" dirty="0" smtClean="0"/>
          </a:p>
          <a:p>
            <a:pPr>
              <a:buFontTx/>
              <a:buNone/>
            </a:pPr>
            <a:endParaRPr lang="zh-CN" altLang="en-US" sz="2000" dirty="0" smtClean="0"/>
          </a:p>
          <a:p>
            <a:pPr>
              <a:buFontTx/>
              <a:buNone/>
            </a:pPr>
            <a:r>
              <a:rPr lang="en-US" altLang="zh-CN" sz="2000" dirty="0" smtClean="0">
                <a:solidFill>
                  <a:srgbClr val="00B0F0"/>
                </a:solidFill>
              </a:rPr>
              <a:t>-</a:t>
            </a:r>
            <a:r>
              <a:rPr lang="en-US" altLang="zh-CN" sz="2000" dirty="0" err="1" smtClean="0">
                <a:solidFill>
                  <a:srgbClr val="00B0F0"/>
                </a:solidFill>
              </a:rPr>
              <a:t>Dmacro</a:t>
            </a:r>
            <a:r>
              <a:rPr lang="en-US" altLang="zh-CN" sz="2000" dirty="0" smtClean="0">
                <a:solidFill>
                  <a:srgbClr val="00B0F0"/>
                </a:solidFill>
              </a:rPr>
              <a:t>=</a:t>
            </a:r>
            <a:r>
              <a:rPr lang="en-US" altLang="zh-CN" sz="2000" dirty="0" err="1" smtClean="0">
                <a:solidFill>
                  <a:srgbClr val="00B0F0"/>
                </a:solidFill>
              </a:rPr>
              <a:t>defn</a:t>
            </a:r>
            <a:r>
              <a:rPr lang="en-US" altLang="zh-CN" sz="2000" dirty="0" smtClean="0"/>
              <a:t>   </a:t>
            </a:r>
            <a:r>
              <a:rPr lang="zh-CN" altLang="en-US" sz="2000" dirty="0" smtClean="0"/>
              <a:t>  等价于语言中的</a:t>
            </a:r>
            <a:r>
              <a:rPr lang="en-US" altLang="zh-CN" sz="2000" dirty="0" smtClean="0"/>
              <a:t>#define macro=</a:t>
            </a:r>
            <a:r>
              <a:rPr lang="en-US" altLang="zh-CN" sz="2000" dirty="0" err="1" smtClean="0"/>
              <a:t>defn</a:t>
            </a:r>
            <a:r>
              <a:rPr lang="zh-CN" altLang="en-US" sz="2000" dirty="0" smtClean="0"/>
              <a:t>　 　 </a:t>
            </a:r>
            <a:endParaRPr lang="en-US" altLang="zh-CN" sz="2000" dirty="0" smtClean="0"/>
          </a:p>
          <a:p>
            <a:pPr>
              <a:buFontTx/>
              <a:buNone/>
            </a:pPr>
            <a:endParaRPr lang="zh-CN" altLang="en-US" sz="2000" dirty="0" smtClean="0"/>
          </a:p>
          <a:p>
            <a:pPr>
              <a:buFontTx/>
              <a:buNone/>
            </a:pPr>
            <a:r>
              <a:rPr lang="en-US" altLang="zh-CN" sz="2000" dirty="0" smtClean="0"/>
              <a:t>-</a:t>
            </a:r>
            <a:r>
              <a:rPr lang="en-US" altLang="zh-CN" sz="2000" dirty="0" err="1" smtClean="0">
                <a:solidFill>
                  <a:srgbClr val="00B0F0"/>
                </a:solidFill>
              </a:rPr>
              <a:t>Umacro</a:t>
            </a:r>
            <a:r>
              <a:rPr lang="en-US" altLang="zh-CN" sz="2000" dirty="0" smtClean="0"/>
              <a:t>  </a:t>
            </a:r>
            <a:r>
              <a:rPr lang="zh-CN" altLang="en-US" sz="2000" dirty="0" smtClean="0"/>
              <a:t>    </a:t>
            </a:r>
            <a:r>
              <a:rPr lang="en-US" altLang="zh-CN" sz="2000" dirty="0" smtClean="0"/>
              <a:t>         </a:t>
            </a:r>
            <a:r>
              <a:rPr lang="zh-CN" altLang="en-US" sz="2000" dirty="0" smtClean="0"/>
              <a:t>等价于语言中的</a:t>
            </a:r>
            <a:r>
              <a:rPr lang="en-US" altLang="zh-CN" sz="2000" dirty="0" smtClean="0"/>
              <a:t>#</a:t>
            </a:r>
            <a:r>
              <a:rPr lang="en-US" altLang="zh-CN" sz="2000" dirty="0" err="1" smtClean="0"/>
              <a:t>undef</a:t>
            </a:r>
            <a:r>
              <a:rPr lang="en-US" altLang="zh-CN" sz="2000" dirty="0" smtClean="0"/>
              <a:t> macro</a:t>
            </a:r>
            <a:r>
              <a:rPr lang="zh-CN" altLang="en-US" sz="2000" dirty="0" smtClean="0"/>
              <a:t>　 </a:t>
            </a:r>
            <a:endParaRPr lang="en-US" altLang="zh-CN" sz="2000" dirty="0" smtClean="0"/>
          </a:p>
          <a:p>
            <a:pPr>
              <a:buFontTx/>
              <a:buNone/>
            </a:pPr>
            <a:endParaRPr lang="zh-CN" altLang="en-US" sz="2000" dirty="0" smtClean="0"/>
          </a:p>
          <a:p>
            <a:pPr>
              <a:buFontTx/>
              <a:buNone/>
            </a:pPr>
            <a:r>
              <a:rPr lang="en-US" altLang="zh-CN" sz="2000" dirty="0" smtClean="0">
                <a:solidFill>
                  <a:srgbClr val="00B0F0"/>
                </a:solidFill>
              </a:rPr>
              <a:t>-</a:t>
            </a:r>
            <a:r>
              <a:rPr lang="en-US" altLang="zh-CN" sz="2000" dirty="0" err="1" smtClean="0">
                <a:solidFill>
                  <a:srgbClr val="00B0F0"/>
                </a:solidFill>
              </a:rPr>
              <a:t>undef</a:t>
            </a:r>
            <a:r>
              <a:rPr lang="en-US" altLang="zh-CN" sz="2000" dirty="0" smtClean="0">
                <a:solidFill>
                  <a:srgbClr val="00B0F0"/>
                </a:solidFill>
              </a:rPr>
              <a:t>              </a:t>
            </a:r>
            <a:r>
              <a:rPr lang="zh-CN" altLang="en-US" sz="2000" dirty="0" smtClean="0"/>
              <a:t>    取消对任何非标准宏的定义</a:t>
            </a:r>
            <a:endParaRPr lang="en-US" altLang="zh-CN" sz="2000" dirty="0" smtClean="0"/>
          </a:p>
          <a:p>
            <a:pPr>
              <a:buFontTx/>
              <a:buNone/>
            </a:pPr>
            <a:endParaRPr lang="en-US" altLang="zh-CN" sz="2000" dirty="0" smtClean="0"/>
          </a:p>
          <a:p>
            <a:pPr>
              <a:buFontTx/>
              <a:buNone/>
            </a:pPr>
            <a:r>
              <a:rPr lang="en-US" altLang="zh-CN" sz="2000" dirty="0" smtClean="0">
                <a:solidFill>
                  <a:srgbClr val="00B0F0"/>
                </a:solidFill>
              </a:rPr>
              <a:t>-O 	</a:t>
            </a:r>
            <a:r>
              <a:rPr lang="en-US" altLang="zh-CN" sz="2000" dirty="0" smtClean="0"/>
              <a:t>	  </a:t>
            </a:r>
            <a:r>
              <a:rPr lang="zh-CN" altLang="en-US" sz="2000" dirty="0" smtClean="0"/>
              <a:t>优化选项</a:t>
            </a:r>
            <a:r>
              <a:rPr lang="en-US" altLang="zh-CN" sz="2000" dirty="0" smtClean="0"/>
              <a:t>,</a:t>
            </a:r>
            <a:r>
              <a:rPr lang="zh-CN" altLang="en-US" sz="2000" dirty="0" smtClean="0">
                <a:solidFill>
                  <a:srgbClr val="FF0000"/>
                </a:solidFill>
              </a:rPr>
              <a:t>一般不建议使用。</a:t>
            </a:r>
            <a:endParaRPr lang="en-US" altLang="zh-CN" sz="2000" dirty="0" smtClean="0">
              <a:solidFill>
                <a:srgbClr val="FF0000"/>
              </a:solidFill>
            </a:endParaRPr>
          </a:p>
          <a:p>
            <a:pPr>
              <a:buFontTx/>
              <a:buNone/>
            </a:pPr>
            <a:endParaRPr lang="zh-CN" altLang="en-US" sz="2000" dirty="0" smtClean="0"/>
          </a:p>
          <a:p>
            <a:pPr>
              <a:buFontTx/>
              <a:buNone/>
            </a:pPr>
            <a:r>
              <a:rPr lang="en-US" altLang="zh-CN" sz="2000" dirty="0" smtClean="0">
                <a:solidFill>
                  <a:srgbClr val="00B0F0"/>
                </a:solidFill>
              </a:rPr>
              <a:t>-</a:t>
            </a:r>
            <a:r>
              <a:rPr lang="en-US" altLang="zh-CN" sz="2000" dirty="0" err="1" smtClean="0">
                <a:solidFill>
                  <a:srgbClr val="00B0F0"/>
                </a:solidFill>
              </a:rPr>
              <a:t>fpic</a:t>
            </a:r>
            <a:r>
              <a:rPr lang="en-US" altLang="zh-CN" sz="2000" dirty="0" smtClean="0"/>
              <a:t>                    </a:t>
            </a:r>
            <a:r>
              <a:rPr lang="zh-CN" altLang="en-US" sz="2000" dirty="0" smtClean="0"/>
              <a:t>编译器就生成位置无关目标码</a:t>
            </a:r>
            <a:r>
              <a:rPr lang="en-US" altLang="zh-CN" sz="2000" dirty="0" smtClean="0"/>
              <a:t>.</a:t>
            </a:r>
          </a:p>
          <a:p>
            <a:pPr>
              <a:buFontTx/>
              <a:buNone/>
            </a:pPr>
            <a:r>
              <a:rPr lang="en-US" altLang="zh-CN" sz="2000" dirty="0" smtClean="0"/>
              <a:t>                            </a:t>
            </a:r>
            <a:r>
              <a:rPr lang="zh-CN" altLang="en-US" sz="2000" dirty="0" smtClean="0"/>
              <a:t>适用于共享库 </a:t>
            </a:r>
            <a:r>
              <a:rPr lang="en-US" altLang="zh-CN" sz="2000" dirty="0" smtClean="0"/>
              <a:t>(shared library)</a:t>
            </a:r>
            <a:r>
              <a:rPr lang="zh-CN" altLang="en-US" sz="2000" dirty="0" smtClean="0"/>
              <a:t>。？？（共享库与动态库区别？）</a:t>
            </a:r>
            <a:endParaRPr lang="en-US" altLang="zh-CN" sz="2000" dirty="0" smtClean="0"/>
          </a:p>
          <a:p>
            <a:pPr>
              <a:buFontTx/>
              <a:buNone/>
            </a:pPr>
            <a:endParaRPr lang="en-US" altLang="zh-CN" sz="2000" dirty="0" smtClean="0"/>
          </a:p>
          <a:p>
            <a:pPr>
              <a:buFontTx/>
              <a:buNone/>
            </a:pPr>
            <a:r>
              <a:rPr lang="en-US" altLang="zh-CN" sz="2000" dirty="0" smtClean="0">
                <a:solidFill>
                  <a:srgbClr val="00B0F0"/>
                </a:solidFill>
              </a:rPr>
              <a:t>-</a:t>
            </a:r>
            <a:r>
              <a:rPr lang="en-US" altLang="zh-CN" sz="2000" dirty="0" err="1" smtClean="0">
                <a:solidFill>
                  <a:srgbClr val="00B0F0"/>
                </a:solidFill>
              </a:rPr>
              <a:t>fPIC</a:t>
            </a:r>
            <a:r>
              <a:rPr lang="en-US" altLang="zh-CN" sz="2000" dirty="0" smtClean="0">
                <a:solidFill>
                  <a:srgbClr val="00B0F0"/>
                </a:solidFill>
              </a:rPr>
              <a:t>                   </a:t>
            </a:r>
            <a:r>
              <a:rPr lang="zh-CN" altLang="en-US" sz="2000" dirty="0" smtClean="0"/>
              <a:t>编译器就输出位置无关目标码。适用于动态连接</a:t>
            </a:r>
            <a:r>
              <a:rPr lang="en-US" altLang="zh-CN" sz="2000" dirty="0" smtClean="0"/>
              <a:t>(dynamic linking),</a:t>
            </a:r>
            <a:r>
              <a:rPr lang="zh-CN" altLang="en-US" sz="2000" dirty="0" smtClean="0"/>
              <a:t>即使分支需要大范围转移。</a:t>
            </a:r>
            <a:endParaRPr lang="en-US" altLang="zh-CN" sz="2000" dirty="0" smtClean="0"/>
          </a:p>
          <a:p>
            <a:pPr>
              <a:buFontTx/>
              <a:buNone/>
            </a:pPr>
            <a:endParaRPr lang="en-US" altLang="zh-CN" sz="2000" dirty="0" smtClean="0"/>
          </a:p>
          <a:p>
            <a:pPr>
              <a:buFontTx/>
              <a:buNone/>
            </a:pPr>
            <a:endParaRPr lang="en-US" altLang="zh-CN" sz="2000" dirty="0" smtClean="0"/>
          </a:p>
          <a:p>
            <a:pPr>
              <a:buFontTx/>
              <a:buNone/>
            </a:pPr>
            <a:endParaRPr lang="en-US" altLang="zh-CN" sz="2000" dirty="0" smtClean="0"/>
          </a:p>
          <a:p>
            <a:pPr>
              <a:buFontTx/>
              <a:buNone/>
            </a:pPr>
            <a:endParaRPr lang="en-US" altLang="zh-CN" sz="2000" dirty="0" smtClean="0"/>
          </a:p>
          <a:p>
            <a:pPr>
              <a:buFontTx/>
              <a:buNone/>
            </a:pPr>
            <a:endParaRPr lang="en-US" altLang="zh-CN" sz="2000" dirty="0" smtClean="0"/>
          </a:p>
          <a:p>
            <a:pPr>
              <a:buFontTx/>
              <a:buNone/>
            </a:pPr>
            <a:endParaRPr lang="en-US" altLang="zh-CN" sz="2000" dirty="0" smtClean="0"/>
          </a:p>
          <a:p>
            <a:pPr>
              <a:buFontTx/>
              <a:buNone/>
            </a:pPr>
            <a:endParaRPr lang="zh-CN" alt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gcc</a:t>
            </a:r>
            <a:r>
              <a:rPr lang="en-US" altLang="zh-CN" dirty="0" smtClean="0"/>
              <a:t>/g++ options introduction---common </a:t>
            </a:r>
            <a:r>
              <a:rPr lang="en-US" altLang="zh-CN" dirty="0" err="1" smtClean="0"/>
              <a:t>probls</a:t>
            </a:r>
            <a:r>
              <a:rPr lang="en-US" altLang="zh-CN" dirty="0" smtClean="0"/>
              <a:t>.</a:t>
            </a:r>
            <a:endParaRPr lang="zh-CN" altLang="en-US" dirty="0"/>
          </a:p>
        </p:txBody>
      </p:sp>
      <p:sp>
        <p:nvSpPr>
          <p:cNvPr id="5" name="Content Placeholder 4"/>
          <p:cNvSpPr>
            <a:spLocks noGrp="1"/>
          </p:cNvSpPr>
          <p:nvPr>
            <p:ph idx="1"/>
          </p:nvPr>
        </p:nvSpPr>
        <p:spPr/>
        <p:txBody>
          <a:bodyPr>
            <a:normAutofit lnSpcReduction="10000"/>
          </a:bodyPr>
          <a:lstStyle/>
          <a:p>
            <a:r>
              <a:rPr lang="zh-CN" altLang="en-US" dirty="0" smtClean="0"/>
              <a:t>尽量使用</a:t>
            </a:r>
            <a:r>
              <a:rPr lang="zh-CN" altLang="en-US" dirty="0" smtClean="0">
                <a:solidFill>
                  <a:srgbClr val="FF0000"/>
                </a:solidFill>
              </a:rPr>
              <a:t>动态库方式</a:t>
            </a:r>
            <a:r>
              <a:rPr lang="zh-CN" altLang="en-US" dirty="0" smtClean="0"/>
              <a:t>进行编译连接，这样生成的可执行文件较小。</a:t>
            </a:r>
            <a:endParaRPr lang="en-US" altLang="zh-CN" dirty="0" smtClean="0"/>
          </a:p>
          <a:p>
            <a:endParaRPr lang="en-US" altLang="zh-CN" dirty="0" smtClean="0"/>
          </a:p>
          <a:p>
            <a:r>
              <a:rPr lang="en-US" altLang="zh-CN" dirty="0" smtClean="0">
                <a:solidFill>
                  <a:srgbClr val="00B0F0"/>
                </a:solidFill>
              </a:rPr>
              <a:t>strip</a:t>
            </a:r>
            <a:r>
              <a:rPr lang="en-US" altLang="zh-CN" dirty="0" smtClean="0"/>
              <a:t>      </a:t>
            </a:r>
            <a:r>
              <a:rPr lang="zh-CN" altLang="en-US" dirty="0" smtClean="0"/>
              <a:t>在</a:t>
            </a:r>
            <a:r>
              <a:rPr lang="en-US" altLang="zh-CN" dirty="0" smtClean="0"/>
              <a:t>release</a:t>
            </a:r>
            <a:r>
              <a:rPr lang="zh-CN" altLang="en-US" dirty="0" smtClean="0"/>
              <a:t>前使用</a:t>
            </a:r>
            <a:r>
              <a:rPr lang="en-US" altLang="zh-CN" dirty="0" smtClean="0">
                <a:solidFill>
                  <a:srgbClr val="00B0F0"/>
                </a:solidFill>
              </a:rPr>
              <a:t>strip</a:t>
            </a:r>
            <a:r>
              <a:rPr lang="zh-CN" altLang="en-US" dirty="0" smtClean="0"/>
              <a:t>命令对可执行文件进行混淆处理，已使用其他人无法进行反编译。</a:t>
            </a:r>
            <a:endParaRPr lang="en-US" altLang="zh-CN" dirty="0" smtClean="0"/>
          </a:p>
          <a:p>
            <a:r>
              <a:rPr lang="en-US" altLang="zh-CN" dirty="0" smtClean="0">
                <a:solidFill>
                  <a:srgbClr val="00B050"/>
                </a:solidFill>
              </a:rPr>
              <a:t>strip </a:t>
            </a:r>
            <a:r>
              <a:rPr lang="en-US" altLang="zh-CN" dirty="0" err="1" smtClean="0">
                <a:solidFill>
                  <a:srgbClr val="00B050"/>
                </a:solidFill>
              </a:rPr>
              <a:t>exeFile</a:t>
            </a:r>
            <a:endParaRPr lang="en-US" altLang="zh-CN" dirty="0" smtClean="0">
              <a:solidFill>
                <a:srgbClr val="00B050"/>
              </a:solidFill>
            </a:endParaRPr>
          </a:p>
          <a:p>
            <a:endParaRPr lang="en-US" altLang="zh-CN" dirty="0" smtClean="0">
              <a:solidFill>
                <a:srgbClr val="00B050"/>
              </a:solidFill>
            </a:endParaRPr>
          </a:p>
          <a:p>
            <a:r>
              <a:rPr lang="zh-CN" altLang="en-US" dirty="0" smtClean="0"/>
              <a:t>尽量使用</a:t>
            </a:r>
            <a:r>
              <a:rPr lang="en-US" altLang="zh-CN" dirty="0" smtClean="0">
                <a:solidFill>
                  <a:srgbClr val="FF0000"/>
                </a:solidFill>
              </a:rPr>
              <a:t>-v </a:t>
            </a:r>
            <a:r>
              <a:rPr lang="zh-CN" altLang="en-US" dirty="0" smtClean="0">
                <a:solidFill>
                  <a:srgbClr val="FF0000"/>
                </a:solidFill>
              </a:rPr>
              <a:t>参数</a:t>
            </a:r>
            <a:r>
              <a:rPr lang="zh-CN" altLang="en-US" dirty="0" smtClean="0"/>
              <a:t>，该参数会在执行过程中显示详细的信息。</a:t>
            </a:r>
            <a:endParaRPr lang="en-US" altLang="zh-CN" dirty="0" smtClean="0"/>
          </a:p>
          <a:p>
            <a:r>
              <a:rPr lang="en-US" altLang="zh-CN" dirty="0" smtClean="0">
                <a:solidFill>
                  <a:srgbClr val="00B050"/>
                </a:solidFill>
              </a:rPr>
              <a:t>g++ -v –c test.cpp –o test </a:t>
            </a:r>
          </a:p>
          <a:p>
            <a:endParaRPr lang="en-US" altLang="zh-CN" dirty="0" smtClean="0">
              <a:solidFill>
                <a:srgbClr val="00B050"/>
              </a:solidFill>
            </a:endParaRPr>
          </a:p>
          <a:p>
            <a:r>
              <a:rPr lang="en-US" altLang="zh-CN" dirty="0" err="1" smtClean="0">
                <a:solidFill>
                  <a:srgbClr val="00B0F0"/>
                </a:solidFill>
              </a:rPr>
              <a:t>readelf</a:t>
            </a:r>
            <a:r>
              <a:rPr lang="en-US" altLang="zh-CN" dirty="0" smtClean="0"/>
              <a:t>    </a:t>
            </a:r>
            <a:r>
              <a:rPr lang="zh-CN" altLang="en-US" dirty="0" smtClean="0"/>
              <a:t>使用</a:t>
            </a:r>
            <a:r>
              <a:rPr lang="en-US" altLang="zh-CN" dirty="0" err="1" smtClean="0">
                <a:solidFill>
                  <a:srgbClr val="FF0000"/>
                </a:solidFill>
              </a:rPr>
              <a:t>readelf</a:t>
            </a:r>
            <a:r>
              <a:rPr lang="en-US" altLang="zh-CN" dirty="0" smtClean="0"/>
              <a:t> </a:t>
            </a:r>
            <a:r>
              <a:rPr lang="zh-CN" altLang="en-US" dirty="0" smtClean="0"/>
              <a:t>命令来查看库文件中的符号</a:t>
            </a:r>
            <a:r>
              <a:rPr lang="en-US" altLang="zh-CN" dirty="0" smtClean="0"/>
              <a:t>(</a:t>
            </a:r>
            <a:r>
              <a:rPr lang="zh-CN" altLang="en-US" dirty="0" smtClean="0"/>
              <a:t>一般在 </a:t>
            </a:r>
            <a:r>
              <a:rPr lang="en-US" altLang="zh-CN" dirty="0" smtClean="0"/>
              <a:t>link</a:t>
            </a:r>
            <a:r>
              <a:rPr lang="zh-CN" altLang="en-US" dirty="0" smtClean="0"/>
              <a:t>时，报</a:t>
            </a:r>
            <a:r>
              <a:rPr lang="en-US" altLang="zh-CN" dirty="0" smtClean="0"/>
              <a:t>un-reference </a:t>
            </a:r>
            <a:r>
              <a:rPr lang="en-US" altLang="zh-CN" dirty="0" err="1" smtClean="0"/>
              <a:t>sybomals</a:t>
            </a:r>
            <a:r>
              <a:rPr lang="en-US" altLang="zh-CN" dirty="0" smtClean="0"/>
              <a:t> </a:t>
            </a:r>
            <a:r>
              <a:rPr lang="zh-CN" altLang="en-US" dirty="0" smtClean="0"/>
              <a:t>错误时</a:t>
            </a:r>
            <a:r>
              <a:rPr lang="en-US" altLang="zh-CN" dirty="0" smtClean="0"/>
              <a:t>)</a:t>
            </a:r>
            <a:r>
              <a:rPr lang="zh-CN" altLang="en-US" dirty="0" smtClean="0"/>
              <a:t>。</a:t>
            </a:r>
            <a:endParaRPr lang="en-US" altLang="zh-CN" dirty="0" smtClean="0"/>
          </a:p>
          <a:p>
            <a:r>
              <a:rPr lang="en-US" altLang="zh-CN" dirty="0" err="1" smtClean="0">
                <a:solidFill>
                  <a:srgbClr val="00B050"/>
                </a:solidFill>
              </a:rPr>
              <a:t>readelf</a:t>
            </a:r>
            <a:r>
              <a:rPr lang="en-US" altLang="zh-CN" dirty="0" smtClean="0">
                <a:solidFill>
                  <a:srgbClr val="00B050"/>
                </a:solidFill>
              </a:rPr>
              <a:t>  -s </a:t>
            </a:r>
            <a:r>
              <a:rPr lang="en-US" altLang="zh-CN" dirty="0" err="1" smtClean="0">
                <a:solidFill>
                  <a:srgbClr val="00B050"/>
                </a:solidFill>
              </a:rPr>
              <a:t>libfilename.a</a:t>
            </a:r>
            <a:r>
              <a:rPr lang="en-US" altLang="zh-CN" dirty="0" smtClean="0">
                <a:solidFill>
                  <a:srgbClr val="00B050"/>
                </a:solidFill>
              </a:rPr>
              <a:t>	</a:t>
            </a:r>
          </a:p>
          <a:p>
            <a:endParaRPr lang="en-US" altLang="zh-CN" dirty="0" smtClean="0"/>
          </a:p>
          <a:p>
            <a:endParaRPr lang="en-US" altLang="zh-CN" dirty="0" smtClean="0">
              <a:solidFill>
                <a:srgbClr val="00B05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smtClean="0"/>
              <a:t>gcc</a:t>
            </a:r>
            <a:r>
              <a:rPr lang="en-US" altLang="zh-CN" dirty="0" smtClean="0"/>
              <a:t>/g++ options introduction---common </a:t>
            </a:r>
            <a:r>
              <a:rPr lang="en-US" altLang="zh-CN" dirty="0" err="1" smtClean="0"/>
              <a:t>probls</a:t>
            </a:r>
            <a:r>
              <a:rPr lang="en-US" altLang="zh-CN" dirty="0" smtClean="0"/>
              <a:t>.</a:t>
            </a:r>
            <a:endParaRPr lang="zh-CN" altLang="en-US" dirty="0"/>
          </a:p>
        </p:txBody>
      </p:sp>
      <p:sp>
        <p:nvSpPr>
          <p:cNvPr id="3" name="Content Placeholder 2"/>
          <p:cNvSpPr>
            <a:spLocks noGrp="1"/>
          </p:cNvSpPr>
          <p:nvPr>
            <p:ph idx="1"/>
          </p:nvPr>
        </p:nvSpPr>
        <p:spPr>
          <a:xfrm>
            <a:off x="457200" y="908720"/>
            <a:ext cx="8229600" cy="5949280"/>
          </a:xfrm>
        </p:spPr>
        <p:txBody>
          <a:bodyPr>
            <a:normAutofit/>
          </a:bodyPr>
          <a:lstStyle/>
          <a:p>
            <a:r>
              <a:rPr lang="en-US" altLang="zh-CN" dirty="0" err="1" smtClean="0">
                <a:solidFill>
                  <a:srgbClr val="00B0F0"/>
                </a:solidFill>
              </a:rPr>
              <a:t>objdump</a:t>
            </a:r>
            <a:r>
              <a:rPr lang="en-US" altLang="zh-CN" dirty="0" smtClean="0"/>
              <a:t>  </a:t>
            </a:r>
            <a:r>
              <a:rPr lang="zh-CN" altLang="en-US" dirty="0" smtClean="0"/>
              <a:t>具有与 </a:t>
            </a:r>
            <a:r>
              <a:rPr lang="en-US" altLang="zh-CN" dirty="0" err="1" smtClean="0"/>
              <a:t>readelf</a:t>
            </a:r>
            <a:r>
              <a:rPr lang="en-US" altLang="zh-CN" dirty="0" smtClean="0"/>
              <a:t> </a:t>
            </a:r>
            <a:r>
              <a:rPr lang="zh-CN" altLang="en-US" dirty="0" smtClean="0"/>
              <a:t>相似的功能，建议相互配合使用。</a:t>
            </a:r>
            <a:endParaRPr lang="en-US" altLang="zh-CN" dirty="0" smtClean="0"/>
          </a:p>
          <a:p>
            <a:r>
              <a:rPr lang="en-US" altLang="zh-CN" dirty="0" err="1" smtClean="0">
                <a:solidFill>
                  <a:srgbClr val="00B050"/>
                </a:solidFill>
              </a:rPr>
              <a:t>objdump</a:t>
            </a:r>
            <a:r>
              <a:rPr lang="en-US" altLang="zh-CN" dirty="0" smtClean="0">
                <a:solidFill>
                  <a:srgbClr val="00B050"/>
                </a:solidFill>
              </a:rPr>
              <a:t> -t   </a:t>
            </a:r>
            <a:r>
              <a:rPr lang="en-US" altLang="zh-CN" dirty="0" err="1" smtClean="0">
                <a:solidFill>
                  <a:srgbClr val="00B050"/>
                </a:solidFill>
              </a:rPr>
              <a:t>lilibname.a</a:t>
            </a:r>
            <a:endParaRPr lang="en-US" altLang="zh-CN" dirty="0" smtClean="0">
              <a:solidFill>
                <a:srgbClr val="00B050"/>
              </a:solidFill>
            </a:endParaRPr>
          </a:p>
          <a:p>
            <a:endParaRPr lang="en-US" altLang="zh-CN" dirty="0" smtClean="0">
              <a:solidFill>
                <a:srgbClr val="00B050"/>
              </a:solidFill>
            </a:endParaRPr>
          </a:p>
          <a:p>
            <a:r>
              <a:rPr lang="en-US" altLang="zh-CN" dirty="0" err="1" smtClean="0">
                <a:solidFill>
                  <a:srgbClr val="00B0F0"/>
                </a:solidFill>
              </a:rPr>
              <a:t>ldd</a:t>
            </a:r>
            <a:r>
              <a:rPr lang="en-US" altLang="zh-CN" dirty="0" smtClean="0"/>
              <a:t>  </a:t>
            </a:r>
            <a:r>
              <a:rPr lang="zh-CN" altLang="en-US" dirty="0" smtClean="0"/>
              <a:t>查看</a:t>
            </a:r>
            <a:r>
              <a:rPr lang="en-US" altLang="zh-CN" dirty="0" smtClean="0"/>
              <a:t>.so</a:t>
            </a:r>
            <a:r>
              <a:rPr lang="zh-CN" altLang="en-US" dirty="0" smtClean="0"/>
              <a:t>及可执行文件所使用的动态库链接情况（一般在</a:t>
            </a:r>
            <a:r>
              <a:rPr lang="en-US" altLang="zh-CN" dirty="0" smtClean="0"/>
              <a:t>link</a:t>
            </a:r>
            <a:r>
              <a:rPr lang="zh-CN" altLang="en-US" dirty="0" smtClean="0"/>
              <a:t>时出现</a:t>
            </a:r>
            <a:r>
              <a:rPr lang="en-US" altLang="zh-CN" dirty="0" err="1" smtClean="0"/>
              <a:t>unreference</a:t>
            </a:r>
            <a:r>
              <a:rPr lang="en-US" altLang="zh-CN" dirty="0" smtClean="0"/>
              <a:t> library: </a:t>
            </a:r>
            <a:r>
              <a:rPr lang="en-US" altLang="zh-CN" dirty="0" err="1" smtClean="0"/>
              <a:t>xxx.so</a:t>
            </a:r>
            <a:r>
              <a:rPr lang="zh-CN" altLang="en-US" dirty="0" smtClean="0"/>
              <a:t>时候使用该命令查看）。</a:t>
            </a:r>
            <a:endParaRPr lang="en-US" altLang="zh-CN" dirty="0" smtClean="0"/>
          </a:p>
          <a:p>
            <a:r>
              <a:rPr lang="en-US" altLang="zh-CN" dirty="0" err="1" smtClean="0">
                <a:solidFill>
                  <a:srgbClr val="00B050"/>
                </a:solidFill>
              </a:rPr>
              <a:t>ldd</a:t>
            </a:r>
            <a:r>
              <a:rPr lang="en-US" altLang="zh-CN" dirty="0" smtClean="0">
                <a:solidFill>
                  <a:srgbClr val="00B050"/>
                </a:solidFill>
              </a:rPr>
              <a:t> </a:t>
            </a:r>
            <a:r>
              <a:rPr lang="en-US" altLang="zh-CN" dirty="0" err="1" smtClean="0">
                <a:solidFill>
                  <a:srgbClr val="00B050"/>
                </a:solidFill>
              </a:rPr>
              <a:t>libfilename</a:t>
            </a:r>
            <a:endParaRPr lang="zh-CN" altLang="en-US" dirty="0" smtClean="0">
              <a:solidFill>
                <a:srgbClr val="00B050"/>
              </a:solidFill>
            </a:endParaRPr>
          </a:p>
          <a:p>
            <a:endParaRPr lang="en-US" altLang="zh-CN" dirty="0" smtClean="0"/>
          </a:p>
          <a:p>
            <a:r>
              <a:rPr lang="en-US" altLang="zh-CN" dirty="0" smtClean="0">
                <a:solidFill>
                  <a:srgbClr val="00B0F0"/>
                </a:solidFill>
              </a:rPr>
              <a:t>__FILE__, __LINE__, __FUNCTION__</a:t>
            </a:r>
            <a:r>
              <a:rPr lang="en-US" altLang="zh-CN" dirty="0" smtClean="0"/>
              <a:t> </a:t>
            </a:r>
            <a:r>
              <a:rPr lang="zh-CN" altLang="en-US" dirty="0" smtClean="0"/>
              <a:t>三个宏的使用。如果不使用第三方的日志系统时，可以在程序中使用这三个宏来方便问题定位。</a:t>
            </a:r>
            <a:endParaRPr lang="en-US" altLang="zh-CN" dirty="0" smtClean="0"/>
          </a:p>
          <a:p>
            <a:r>
              <a:rPr lang="en-US" altLang="zh-CN" dirty="0" smtClean="0">
                <a:solidFill>
                  <a:srgbClr val="FF0000"/>
                </a:solidFill>
              </a:rPr>
              <a:t>__FILE__  </a:t>
            </a:r>
            <a:r>
              <a:rPr lang="zh-CN" altLang="en-US" dirty="0" smtClean="0"/>
              <a:t>当前代码所在的文件名。</a:t>
            </a:r>
            <a:endParaRPr lang="en-US" altLang="zh-CN" dirty="0" smtClean="0"/>
          </a:p>
          <a:p>
            <a:r>
              <a:rPr lang="en-US" altLang="zh-CN" dirty="0" smtClean="0">
                <a:solidFill>
                  <a:srgbClr val="FF0000"/>
                </a:solidFill>
              </a:rPr>
              <a:t>__LINE__ </a:t>
            </a:r>
            <a:r>
              <a:rPr lang="zh-CN" altLang="en-US" dirty="0" smtClean="0"/>
              <a:t>当前代码所在的行号。</a:t>
            </a:r>
            <a:endParaRPr lang="en-US" altLang="zh-CN" dirty="0" smtClean="0"/>
          </a:p>
          <a:p>
            <a:r>
              <a:rPr lang="en-US" altLang="zh-CN" dirty="0" smtClean="0">
                <a:solidFill>
                  <a:srgbClr val="FF0000"/>
                </a:solidFill>
              </a:rPr>
              <a:t>__FUNCTION__ </a:t>
            </a:r>
            <a:r>
              <a:rPr lang="zh-CN" altLang="en-US" dirty="0" smtClean="0"/>
              <a:t>当前代码所在的函数名称。</a:t>
            </a:r>
            <a:endParaRPr lang="en-US" altLang="zh-CN"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Makefile</a:t>
            </a:r>
            <a:r>
              <a:rPr lang="zh-CN" altLang="en-US" dirty="0" smtClean="0"/>
              <a:t>编写介绍</a:t>
            </a:r>
            <a:r>
              <a:rPr lang="en-US" altLang="zh-CN" dirty="0" smtClean="0"/>
              <a:t>---</a:t>
            </a:r>
            <a:r>
              <a:rPr lang="zh-CN" altLang="en-US" dirty="0" smtClean="0"/>
              <a:t>综述</a:t>
            </a:r>
            <a:r>
              <a:rPr lang="en-US" altLang="zh-CN" dirty="0" smtClean="0"/>
              <a:t>(Overview)</a:t>
            </a:r>
            <a:endParaRPr lang="zh-CN" altLang="en-US" dirty="0"/>
          </a:p>
        </p:txBody>
      </p:sp>
      <p:sp>
        <p:nvSpPr>
          <p:cNvPr id="3" name="内容占位符 2"/>
          <p:cNvSpPr>
            <a:spLocks noGrp="1"/>
          </p:cNvSpPr>
          <p:nvPr>
            <p:ph idx="1"/>
          </p:nvPr>
        </p:nvSpPr>
        <p:spPr>
          <a:xfrm>
            <a:off x="457200" y="908720"/>
            <a:ext cx="8229600" cy="5949280"/>
          </a:xfrm>
        </p:spPr>
        <p:txBody>
          <a:bodyPr>
            <a:normAutofit/>
          </a:bodyPr>
          <a:lstStyle/>
          <a:p>
            <a:r>
              <a:rPr lang="zh-CN" altLang="en-US" dirty="0" smtClean="0">
                <a:solidFill>
                  <a:srgbClr val="FF0000"/>
                </a:solidFill>
              </a:rPr>
              <a:t>目的：</a:t>
            </a:r>
            <a:endParaRPr lang="en-US" altLang="zh-CN" dirty="0" smtClean="0">
              <a:solidFill>
                <a:srgbClr val="FF0000"/>
              </a:solidFill>
            </a:endParaRPr>
          </a:p>
          <a:p>
            <a:r>
              <a:rPr lang="en-US" altLang="zh-CN" dirty="0" smtClean="0"/>
              <a:t>make </a:t>
            </a:r>
            <a:r>
              <a:rPr lang="zh-CN" altLang="en-US" dirty="0" smtClean="0"/>
              <a:t>是</a:t>
            </a:r>
            <a:r>
              <a:rPr lang="en-US" altLang="zh-CN" dirty="0" smtClean="0"/>
              <a:t>Unix/Linux</a:t>
            </a:r>
            <a:r>
              <a:rPr lang="zh-CN" altLang="en-US" dirty="0" smtClean="0"/>
              <a:t>下对源码自动维护的工具，</a:t>
            </a:r>
            <a:r>
              <a:rPr lang="en-US" altLang="zh-CN" dirty="0" smtClean="0"/>
              <a:t>make</a:t>
            </a:r>
            <a:r>
              <a:rPr lang="zh-CN" altLang="en-US" dirty="0" smtClean="0"/>
              <a:t>在坚持完相关的规则和动作关系文件</a:t>
            </a:r>
            <a:r>
              <a:rPr lang="en-US" altLang="zh-CN" dirty="0" smtClean="0"/>
              <a:t>(</a:t>
            </a:r>
            <a:r>
              <a:rPr lang="en-US" altLang="zh-CN" dirty="0" err="1" smtClean="0"/>
              <a:t>Makefile</a:t>
            </a:r>
            <a:r>
              <a:rPr lang="en-US" altLang="zh-CN" dirty="0" smtClean="0"/>
              <a:t>, </a:t>
            </a:r>
            <a:r>
              <a:rPr lang="en-US" altLang="zh-CN" dirty="0" err="1" smtClean="0"/>
              <a:t>GNUMakefile,makefile</a:t>
            </a:r>
            <a:r>
              <a:rPr lang="en-US" altLang="zh-CN" dirty="0" smtClean="0"/>
              <a:t>, etc.)</a:t>
            </a:r>
            <a:r>
              <a:rPr lang="zh-CN" altLang="en-US" dirty="0" smtClean="0"/>
              <a:t>后，根据文件的修改情况，执行相应的动作（通常是执行编译</a:t>
            </a:r>
            <a:r>
              <a:rPr lang="en-US" altLang="zh-CN" dirty="0" smtClean="0"/>
              <a:t>/</a:t>
            </a:r>
            <a:r>
              <a:rPr lang="zh-CN" altLang="en-US" dirty="0" smtClean="0"/>
              <a:t>链接命令），从而保证最终的目标文件能够及时反映最新的修改。</a:t>
            </a:r>
            <a:endParaRPr lang="en-US" altLang="zh-CN" dirty="0" smtClean="0"/>
          </a:p>
          <a:p>
            <a:endParaRPr lang="en-US" altLang="zh-CN" dirty="0" smtClean="0"/>
          </a:p>
          <a:p>
            <a:r>
              <a:rPr lang="zh-CN" altLang="en-US" dirty="0" smtClean="0">
                <a:solidFill>
                  <a:srgbClr val="FF0000"/>
                </a:solidFill>
              </a:rPr>
              <a:t>作用：</a:t>
            </a:r>
            <a:endParaRPr lang="en-US" altLang="zh-CN" dirty="0" smtClean="0">
              <a:solidFill>
                <a:srgbClr val="FF0000"/>
              </a:solidFill>
            </a:endParaRPr>
          </a:p>
          <a:p>
            <a:r>
              <a:rPr lang="zh-CN" altLang="en-US" dirty="0" smtClean="0"/>
              <a:t>避免我们重复的输入编译命令。</a:t>
            </a:r>
            <a:endParaRPr lang="en-US" altLang="zh-CN" dirty="0" smtClean="0"/>
          </a:p>
          <a:p>
            <a:r>
              <a:rPr lang="zh-CN" altLang="en-US" dirty="0" smtClean="0"/>
              <a:t>加快编译速度。</a:t>
            </a:r>
            <a:endParaRPr lang="en-US" altLang="zh-CN" dirty="0" smtClean="0"/>
          </a:p>
          <a:p>
            <a:r>
              <a:rPr lang="zh-CN" altLang="en-US" dirty="0" smtClean="0"/>
              <a:t>可以建立</a:t>
            </a:r>
            <a:r>
              <a:rPr lang="en-US" altLang="zh-CN" dirty="0" smtClean="0"/>
              <a:t>man</a:t>
            </a:r>
            <a:r>
              <a:rPr lang="zh-CN" altLang="en-US" dirty="0" smtClean="0"/>
              <a:t>手册文件。</a:t>
            </a:r>
            <a:endParaRPr lang="en-US" altLang="zh-CN" dirty="0" smtClean="0"/>
          </a:p>
          <a:p>
            <a:r>
              <a:rPr lang="zh-CN" altLang="en-US" dirty="0" smtClean="0"/>
              <a:t>可以自动将可执行目标文件发布到指定目录下。</a:t>
            </a:r>
            <a:endParaRPr lang="en-US" altLang="zh-CN"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p:cNvSpPr>
            <a:spLocks noGrp="1"/>
          </p:cNvSpPr>
          <p:nvPr>
            <p:ph type="title"/>
          </p:nvPr>
        </p:nvSpPr>
        <p:spPr/>
        <p:txBody>
          <a:bodyPr/>
          <a:lstStyle/>
          <a:p>
            <a:r>
              <a:rPr lang="en-US" altLang="zh-CN" dirty="0" err="1" smtClean="0"/>
              <a:t>Makefile</a:t>
            </a:r>
            <a:r>
              <a:rPr lang="zh-CN" altLang="en-US" dirty="0" smtClean="0"/>
              <a:t>编写介绍</a:t>
            </a:r>
            <a:r>
              <a:rPr lang="en-US" altLang="zh-CN" dirty="0" smtClean="0"/>
              <a:t>---</a:t>
            </a:r>
            <a:r>
              <a:rPr lang="zh-CN" altLang="en-US" dirty="0" smtClean="0"/>
              <a:t>编写（</a:t>
            </a:r>
            <a:r>
              <a:rPr lang="en-US" altLang="zh-CN" dirty="0" smtClean="0"/>
              <a:t>Build a new </a:t>
            </a:r>
            <a:r>
              <a:rPr lang="en-US" altLang="zh-CN" dirty="0" err="1" smtClean="0"/>
              <a:t>Makefile</a:t>
            </a:r>
            <a:r>
              <a:rPr lang="zh-CN" altLang="en-US" dirty="0" smtClean="0"/>
              <a:t>）</a:t>
            </a:r>
            <a:endParaRPr lang="zh-CN" altLang="en-US" dirty="0"/>
          </a:p>
        </p:txBody>
      </p:sp>
      <p:sp>
        <p:nvSpPr>
          <p:cNvPr id="27" name="Content Placeholder 26"/>
          <p:cNvSpPr>
            <a:spLocks noGrp="1"/>
          </p:cNvSpPr>
          <p:nvPr>
            <p:ph idx="1"/>
          </p:nvPr>
        </p:nvSpPr>
        <p:spPr>
          <a:xfrm>
            <a:off x="457200" y="908720"/>
            <a:ext cx="8229600" cy="5663552"/>
          </a:xfrm>
        </p:spPr>
        <p:txBody>
          <a:bodyPr>
            <a:noAutofit/>
          </a:bodyPr>
          <a:lstStyle/>
          <a:p>
            <a:r>
              <a:rPr lang="zh-CN" altLang="en-US" sz="2000" dirty="0" smtClean="0">
                <a:solidFill>
                  <a:srgbClr val="FF0000"/>
                </a:solidFill>
              </a:rPr>
              <a:t>通常</a:t>
            </a:r>
            <a:r>
              <a:rPr lang="en-US" altLang="zh-CN" sz="2000" dirty="0" err="1" smtClean="0">
                <a:solidFill>
                  <a:srgbClr val="FF0000"/>
                </a:solidFill>
              </a:rPr>
              <a:t>Makefile</a:t>
            </a:r>
            <a:r>
              <a:rPr lang="zh-CN" altLang="en-US" sz="2000" dirty="0" smtClean="0">
                <a:solidFill>
                  <a:srgbClr val="FF0000"/>
                </a:solidFill>
              </a:rPr>
              <a:t>是由一堆的规制，依赖已经动作组成。</a:t>
            </a:r>
            <a:endParaRPr lang="en-US" altLang="zh-CN" sz="2000" dirty="0" smtClean="0">
              <a:solidFill>
                <a:srgbClr val="FF0000"/>
              </a:solidFill>
            </a:endParaRPr>
          </a:p>
          <a:p>
            <a:endParaRPr lang="en-US" altLang="zh-CN" sz="2000" dirty="0" smtClean="0">
              <a:solidFill>
                <a:srgbClr val="FF0000"/>
              </a:solidFill>
            </a:endParaRPr>
          </a:p>
          <a:p>
            <a:r>
              <a:rPr lang="zh-CN" altLang="en-US" sz="2000" dirty="0" smtClean="0">
                <a:solidFill>
                  <a:srgbClr val="00B0F0"/>
                </a:solidFill>
              </a:rPr>
              <a:t>规则：</a:t>
            </a:r>
            <a:endParaRPr lang="en-US" altLang="zh-CN" sz="2000" dirty="0" smtClean="0">
              <a:solidFill>
                <a:srgbClr val="00B0F0"/>
              </a:solidFill>
            </a:endParaRPr>
          </a:p>
          <a:p>
            <a:r>
              <a:rPr lang="zh-CN" altLang="en-US" sz="2000" dirty="0" smtClean="0"/>
              <a:t>描述如何生成目标，或者说使用哪些命令来根据依赖模块产生目标。这就是</a:t>
            </a:r>
            <a:r>
              <a:rPr lang="en-US" altLang="zh-CN" sz="2000" dirty="0" smtClean="0"/>
              <a:t>command</a:t>
            </a:r>
            <a:r>
              <a:rPr lang="zh-CN" altLang="en-US" sz="2000" dirty="0" smtClean="0"/>
              <a:t>。</a:t>
            </a:r>
            <a:endParaRPr lang="en-US" altLang="zh-CN" sz="2000" dirty="0" smtClean="0"/>
          </a:p>
          <a:p>
            <a:endParaRPr lang="en-US" altLang="zh-CN" sz="2000" dirty="0" smtClean="0"/>
          </a:p>
          <a:p>
            <a:r>
              <a:rPr lang="zh-CN" altLang="en-US" sz="2000" dirty="0" smtClean="0">
                <a:solidFill>
                  <a:srgbClr val="00B0F0"/>
                </a:solidFill>
              </a:rPr>
              <a:t>依赖：</a:t>
            </a:r>
            <a:endParaRPr lang="en-US" altLang="zh-CN" sz="2000" dirty="0" smtClean="0">
              <a:solidFill>
                <a:srgbClr val="00B0F0"/>
              </a:solidFill>
            </a:endParaRPr>
          </a:p>
          <a:p>
            <a:r>
              <a:rPr lang="en-US" altLang="zh-CN" sz="2000" dirty="0" err="1" smtClean="0"/>
              <a:t>makefile</a:t>
            </a:r>
            <a:r>
              <a:rPr lang="zh-CN" altLang="en-US" sz="2000" dirty="0" smtClean="0"/>
              <a:t>关系依赖：规定了最终得到的应用</a:t>
            </a:r>
            <a:endParaRPr lang="en-US" altLang="zh-CN" sz="2000" dirty="0" smtClean="0"/>
          </a:p>
          <a:p>
            <a:r>
              <a:rPr lang="zh-CN" altLang="en-US" sz="2000" dirty="0" smtClean="0"/>
              <a:t>程序跟生成它的各个源文件之间的关系。</a:t>
            </a:r>
            <a:endParaRPr lang="en-US" altLang="zh-CN" sz="2000" dirty="0" smtClean="0"/>
          </a:p>
          <a:p>
            <a:endParaRPr lang="en-US" altLang="zh-CN" sz="2000" dirty="0" smtClean="0"/>
          </a:p>
          <a:p>
            <a:endParaRPr lang="en-US" altLang="zh-CN" sz="2000" dirty="0" smtClean="0"/>
          </a:p>
          <a:p>
            <a:r>
              <a:rPr lang="zh-CN" altLang="en-US" sz="2000" dirty="0" smtClean="0">
                <a:solidFill>
                  <a:srgbClr val="00B0F0"/>
                </a:solidFill>
              </a:rPr>
              <a:t>动作：</a:t>
            </a:r>
            <a:endParaRPr lang="en-US" altLang="zh-CN" sz="2000" dirty="0" smtClean="0">
              <a:solidFill>
                <a:srgbClr val="00B0F0"/>
              </a:solidFill>
            </a:endParaRPr>
          </a:p>
          <a:p>
            <a:r>
              <a:rPr lang="zh-CN" altLang="en-US" sz="2000" dirty="0" smtClean="0"/>
              <a:t>由一组</a:t>
            </a:r>
            <a:r>
              <a:rPr lang="en-US" altLang="zh-CN" sz="2000" dirty="0" err="1" smtClean="0"/>
              <a:t>gcc</a:t>
            </a:r>
            <a:r>
              <a:rPr lang="en-US" altLang="zh-CN" sz="2000" dirty="0" smtClean="0"/>
              <a:t>/g++</a:t>
            </a:r>
            <a:r>
              <a:rPr lang="zh-CN" altLang="en-US" sz="2000" dirty="0" smtClean="0"/>
              <a:t>编译命令或者</a:t>
            </a:r>
            <a:r>
              <a:rPr lang="en-US" altLang="zh-CN" sz="2000" dirty="0" smtClean="0"/>
              <a:t>shell</a:t>
            </a:r>
            <a:r>
              <a:rPr lang="zh-CN" altLang="en-US" sz="2000" dirty="0" smtClean="0"/>
              <a:t>命令组成，</a:t>
            </a:r>
            <a:endParaRPr lang="en-US" altLang="zh-CN" sz="2000" dirty="0" smtClean="0"/>
          </a:p>
          <a:p>
            <a:r>
              <a:rPr lang="zh-CN" altLang="en-US" sz="2000" dirty="0" smtClean="0"/>
              <a:t>或者是其他的可执行文件。</a:t>
            </a:r>
            <a:endParaRPr lang="en-US" altLang="zh-CN" sz="2000" dirty="0" smtClean="0"/>
          </a:p>
        </p:txBody>
      </p:sp>
      <p:pic>
        <p:nvPicPr>
          <p:cNvPr id="2052" name="Picture 4"/>
          <p:cNvPicPr>
            <a:picLocks noChangeAspect="1" noChangeArrowheads="1"/>
          </p:cNvPicPr>
          <p:nvPr/>
        </p:nvPicPr>
        <p:blipFill>
          <a:blip r:embed="rId3"/>
          <a:srcRect/>
          <a:stretch>
            <a:fillRect/>
          </a:stretch>
        </p:blipFill>
        <p:spPr bwMode="auto">
          <a:xfrm>
            <a:off x="5715008" y="2500306"/>
            <a:ext cx="3333740" cy="41434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Makefile</a:t>
            </a:r>
            <a:r>
              <a:rPr lang="zh-CN" altLang="en-US" dirty="0" smtClean="0"/>
              <a:t>编写介绍</a:t>
            </a:r>
            <a:r>
              <a:rPr lang="en-US" altLang="zh-CN" dirty="0" smtClean="0"/>
              <a:t>---</a:t>
            </a:r>
            <a:r>
              <a:rPr lang="zh-CN" altLang="en-US" dirty="0" smtClean="0"/>
              <a:t>编写（</a:t>
            </a:r>
            <a:r>
              <a:rPr lang="en-US" altLang="zh-CN" dirty="0" smtClean="0"/>
              <a:t>Build a new </a:t>
            </a:r>
            <a:r>
              <a:rPr lang="en-US" altLang="zh-CN" dirty="0" err="1" smtClean="0"/>
              <a:t>Makefile</a:t>
            </a:r>
            <a:r>
              <a:rPr lang="zh-CN" altLang="en-US" dirty="0" smtClean="0"/>
              <a:t>）</a:t>
            </a:r>
            <a:endParaRPr lang="zh-CN" altLang="en-US" dirty="0"/>
          </a:p>
        </p:txBody>
      </p:sp>
      <p:sp>
        <p:nvSpPr>
          <p:cNvPr id="3" name="内容占位符 2"/>
          <p:cNvSpPr>
            <a:spLocks noGrp="1"/>
          </p:cNvSpPr>
          <p:nvPr>
            <p:ph idx="1"/>
          </p:nvPr>
        </p:nvSpPr>
        <p:spPr>
          <a:xfrm>
            <a:off x="457200" y="785794"/>
            <a:ext cx="8686800" cy="6357982"/>
          </a:xfrm>
        </p:spPr>
        <p:txBody>
          <a:bodyPr>
            <a:normAutofit fontScale="85000" lnSpcReduction="20000"/>
          </a:bodyPr>
          <a:lstStyle/>
          <a:p>
            <a:pPr>
              <a:lnSpc>
                <a:spcPct val="80000"/>
              </a:lnSpc>
              <a:buFontTx/>
              <a:buNone/>
            </a:pPr>
            <a:r>
              <a:rPr lang="en-US" altLang="zh-CN" dirty="0" err="1" smtClean="0">
                <a:latin typeface="+mj-lt"/>
              </a:rPr>
              <a:t>Makefile</a:t>
            </a:r>
            <a:r>
              <a:rPr lang="en-US" altLang="zh-CN" dirty="0" smtClean="0">
                <a:latin typeface="+mj-lt"/>
              </a:rPr>
              <a:t> </a:t>
            </a:r>
            <a:r>
              <a:rPr lang="zh-CN" altLang="en-US" dirty="0" smtClean="0">
                <a:latin typeface="+mj-lt"/>
              </a:rPr>
              <a:t>规则定义：</a:t>
            </a:r>
            <a:endParaRPr lang="en-US" altLang="zh-CN" dirty="0" smtClean="0">
              <a:latin typeface="+mj-lt"/>
            </a:endParaRPr>
          </a:p>
          <a:p>
            <a:pPr>
              <a:lnSpc>
                <a:spcPct val="80000"/>
              </a:lnSpc>
              <a:buFontTx/>
              <a:buNone/>
            </a:pPr>
            <a:endParaRPr lang="en-US" altLang="zh-CN" dirty="0" smtClean="0">
              <a:latin typeface="+mj-lt"/>
            </a:endParaRPr>
          </a:p>
          <a:p>
            <a:pPr>
              <a:lnSpc>
                <a:spcPct val="80000"/>
              </a:lnSpc>
              <a:buFontTx/>
              <a:buNone/>
            </a:pPr>
            <a:r>
              <a:rPr lang="en-US" altLang="zh-CN" dirty="0" smtClean="0">
                <a:solidFill>
                  <a:srgbClr val="00B0F0"/>
                </a:solidFill>
                <a:latin typeface="+mj-lt"/>
              </a:rPr>
              <a:t>Target</a:t>
            </a:r>
            <a:r>
              <a:rPr lang="zh-CN" altLang="en-US" dirty="0" smtClean="0">
                <a:latin typeface="+mj-lt"/>
              </a:rPr>
              <a:t>：           目标，通常是我们要获得的结果</a:t>
            </a:r>
            <a:endParaRPr lang="en-US" altLang="zh-CN" dirty="0" smtClean="0">
              <a:latin typeface="+mj-lt"/>
            </a:endParaRPr>
          </a:p>
          <a:p>
            <a:pPr>
              <a:lnSpc>
                <a:spcPct val="80000"/>
              </a:lnSpc>
              <a:buFontTx/>
              <a:buNone/>
            </a:pPr>
            <a:endParaRPr lang="en-US" altLang="zh-CN" dirty="0" smtClean="0">
              <a:latin typeface="+mj-lt"/>
            </a:endParaRPr>
          </a:p>
          <a:p>
            <a:pPr>
              <a:lnSpc>
                <a:spcPct val="80000"/>
              </a:lnSpc>
              <a:buFontTx/>
              <a:buNone/>
            </a:pPr>
            <a:r>
              <a:rPr lang="en-US" altLang="zh-CN" dirty="0" smtClean="0">
                <a:solidFill>
                  <a:srgbClr val="00B0F0"/>
                </a:solidFill>
                <a:latin typeface="+mj-lt"/>
              </a:rPr>
              <a:t>dependency</a:t>
            </a:r>
            <a:r>
              <a:rPr lang="en-US" altLang="zh-CN" dirty="0" smtClean="0">
                <a:latin typeface="+mj-lt"/>
              </a:rPr>
              <a:t>:    </a:t>
            </a:r>
            <a:r>
              <a:rPr lang="zh-CN" altLang="en-US" dirty="0" smtClean="0">
                <a:latin typeface="+mj-lt"/>
              </a:rPr>
              <a:t>依赖关系，即生成</a:t>
            </a:r>
            <a:r>
              <a:rPr lang="en-US" altLang="zh-CN" dirty="0" smtClean="0">
                <a:latin typeface="+mj-lt"/>
              </a:rPr>
              <a:t>Target</a:t>
            </a:r>
            <a:r>
              <a:rPr lang="zh-CN" altLang="en-US" dirty="0" smtClean="0">
                <a:latin typeface="+mj-lt"/>
              </a:rPr>
              <a:t>时所需要依赖的文件。</a:t>
            </a:r>
            <a:endParaRPr lang="en-US" altLang="zh-CN" dirty="0" smtClean="0">
              <a:latin typeface="+mj-lt"/>
            </a:endParaRPr>
          </a:p>
          <a:p>
            <a:pPr>
              <a:lnSpc>
                <a:spcPct val="80000"/>
              </a:lnSpc>
              <a:buFontTx/>
              <a:buNone/>
            </a:pPr>
            <a:endParaRPr lang="en-US" altLang="zh-CN" dirty="0" smtClean="0">
              <a:latin typeface="+mj-lt"/>
            </a:endParaRPr>
          </a:p>
          <a:p>
            <a:pPr>
              <a:lnSpc>
                <a:spcPct val="80000"/>
              </a:lnSpc>
              <a:buFontTx/>
              <a:buNone/>
            </a:pPr>
            <a:r>
              <a:rPr lang="en-US" altLang="zh-CN" dirty="0" smtClean="0">
                <a:solidFill>
                  <a:srgbClr val="00B0F0"/>
                </a:solidFill>
                <a:latin typeface="+mj-lt"/>
              </a:rPr>
              <a:t>command</a:t>
            </a:r>
            <a:r>
              <a:rPr lang="en-US" altLang="zh-CN" dirty="0" smtClean="0">
                <a:latin typeface="+mj-lt"/>
              </a:rPr>
              <a:t>:        </a:t>
            </a:r>
            <a:r>
              <a:rPr lang="zh-CN" altLang="en-US" dirty="0" smtClean="0">
                <a:latin typeface="+mj-lt"/>
              </a:rPr>
              <a:t>是满足上面条件后所指向的操作</a:t>
            </a:r>
            <a:r>
              <a:rPr lang="en-US" altLang="zh-CN" dirty="0" smtClean="0">
                <a:latin typeface="+mj-lt"/>
              </a:rPr>
              <a:t>,</a:t>
            </a:r>
            <a:r>
              <a:rPr lang="zh-CN" altLang="en-US" dirty="0" smtClean="0">
                <a:latin typeface="+mj-lt"/>
              </a:rPr>
              <a:t>其</a:t>
            </a:r>
            <a:endParaRPr lang="en-US" altLang="zh-CN" dirty="0" smtClean="0">
              <a:latin typeface="+mj-lt"/>
            </a:endParaRPr>
          </a:p>
          <a:p>
            <a:pPr>
              <a:lnSpc>
                <a:spcPct val="80000"/>
              </a:lnSpc>
              <a:buFontTx/>
              <a:buNone/>
            </a:pPr>
            <a:r>
              <a:rPr lang="zh-CN" altLang="en-US" dirty="0" smtClean="0">
                <a:latin typeface="+mj-lt"/>
              </a:rPr>
              <a:t>                            紧跟在</a:t>
            </a:r>
            <a:r>
              <a:rPr lang="en-US" altLang="zh-CN" dirty="0" smtClean="0">
                <a:latin typeface="+mj-lt"/>
              </a:rPr>
              <a:t>Target: dependency</a:t>
            </a:r>
            <a:r>
              <a:rPr lang="zh-CN" altLang="en-US" dirty="0" smtClean="0">
                <a:latin typeface="+mj-lt"/>
              </a:rPr>
              <a:t>下一行，</a:t>
            </a:r>
            <a:endParaRPr lang="en-US" altLang="zh-CN" dirty="0" smtClean="0">
              <a:latin typeface="+mj-lt"/>
            </a:endParaRPr>
          </a:p>
          <a:p>
            <a:pPr>
              <a:lnSpc>
                <a:spcPct val="80000"/>
              </a:lnSpc>
              <a:buFontTx/>
              <a:buNone/>
            </a:pPr>
            <a:r>
              <a:rPr lang="zh-CN" altLang="en-US" dirty="0" smtClean="0">
                <a:latin typeface="+mj-lt"/>
              </a:rPr>
              <a:t>                             并以</a:t>
            </a:r>
            <a:r>
              <a:rPr lang="en-US" altLang="zh-CN" dirty="0" smtClean="0">
                <a:solidFill>
                  <a:srgbClr val="FF0000"/>
                </a:solidFill>
                <a:latin typeface="+mj-lt"/>
              </a:rPr>
              <a:t>tab</a:t>
            </a:r>
            <a:r>
              <a:rPr lang="zh-CN" altLang="en-US" dirty="0" smtClean="0">
                <a:solidFill>
                  <a:srgbClr val="FF0000"/>
                </a:solidFill>
                <a:latin typeface="+mj-lt"/>
              </a:rPr>
              <a:t>键</a:t>
            </a:r>
            <a:r>
              <a:rPr lang="zh-CN" altLang="en-US" dirty="0" smtClean="0">
                <a:latin typeface="+mj-lt"/>
              </a:rPr>
              <a:t>打头。</a:t>
            </a:r>
            <a:endParaRPr lang="en-US" altLang="zh-CN" dirty="0" smtClean="0">
              <a:latin typeface="+mj-lt"/>
            </a:endParaRPr>
          </a:p>
          <a:p>
            <a:pPr>
              <a:lnSpc>
                <a:spcPct val="80000"/>
              </a:lnSpc>
              <a:buFontTx/>
              <a:buNone/>
            </a:pPr>
            <a:endParaRPr lang="en-US" altLang="zh-CN" dirty="0" smtClean="0">
              <a:latin typeface="+mj-lt"/>
            </a:endParaRPr>
          </a:p>
          <a:p>
            <a:pPr>
              <a:lnSpc>
                <a:spcPct val="80000"/>
              </a:lnSpc>
              <a:buFontTx/>
              <a:buNone/>
            </a:pPr>
            <a:r>
              <a:rPr lang="zh-CN" altLang="en-US" dirty="0" smtClean="0">
                <a:latin typeface="+mj-lt"/>
              </a:rPr>
              <a:t>通常的格式如下：</a:t>
            </a:r>
            <a:endParaRPr lang="en-US" altLang="zh-CN" dirty="0" smtClean="0">
              <a:latin typeface="+mj-lt"/>
            </a:endParaRPr>
          </a:p>
          <a:p>
            <a:pPr>
              <a:lnSpc>
                <a:spcPct val="80000"/>
              </a:lnSpc>
              <a:buFontTx/>
              <a:buNone/>
            </a:pPr>
            <a:r>
              <a:rPr lang="en-US" altLang="zh-CN" dirty="0" smtClean="0">
                <a:latin typeface="+mj-lt"/>
              </a:rPr>
              <a:t>target : dependency [</a:t>
            </a:r>
            <a:r>
              <a:rPr lang="en-US" altLang="zh-CN" dirty="0" err="1" smtClean="0">
                <a:latin typeface="+mj-lt"/>
              </a:rPr>
              <a:t>depenency</a:t>
            </a:r>
            <a:r>
              <a:rPr lang="en-US" altLang="zh-CN" dirty="0" smtClean="0">
                <a:latin typeface="+mj-lt"/>
              </a:rPr>
              <a:t> [...] ]</a:t>
            </a:r>
          </a:p>
          <a:p>
            <a:pPr>
              <a:lnSpc>
                <a:spcPct val="80000"/>
              </a:lnSpc>
              <a:buFontTx/>
              <a:buNone/>
            </a:pPr>
            <a:r>
              <a:rPr lang="zh-CN" altLang="en-US" dirty="0" smtClean="0">
                <a:latin typeface="+mj-lt"/>
              </a:rPr>
              <a:t>	</a:t>
            </a:r>
            <a:r>
              <a:rPr lang="en-US" altLang="zh-CN" dirty="0" smtClean="0">
                <a:latin typeface="+mj-lt"/>
              </a:rPr>
              <a:t>command</a:t>
            </a:r>
          </a:p>
          <a:p>
            <a:pPr>
              <a:lnSpc>
                <a:spcPct val="80000"/>
              </a:lnSpc>
              <a:buFontTx/>
              <a:buNone/>
            </a:pPr>
            <a:r>
              <a:rPr lang="zh-CN" altLang="en-US" dirty="0" smtClean="0">
                <a:latin typeface="+mj-lt"/>
              </a:rPr>
              <a:t>	</a:t>
            </a:r>
            <a:r>
              <a:rPr lang="en-US" altLang="zh-CN" dirty="0" smtClean="0">
                <a:latin typeface="+mj-lt"/>
              </a:rPr>
              <a:t>command</a:t>
            </a:r>
          </a:p>
          <a:p>
            <a:pPr>
              <a:lnSpc>
                <a:spcPct val="80000"/>
              </a:lnSpc>
              <a:buFontTx/>
              <a:buNone/>
            </a:pPr>
            <a:r>
              <a:rPr lang="zh-CN" altLang="en-US" dirty="0" smtClean="0">
                <a:latin typeface="+mj-lt"/>
              </a:rPr>
              <a:t>	</a:t>
            </a:r>
            <a:r>
              <a:rPr lang="en-US" altLang="zh-CN" dirty="0" smtClean="0">
                <a:latin typeface="+mj-lt"/>
              </a:rPr>
              <a:t>[...]</a:t>
            </a:r>
          </a:p>
          <a:p>
            <a:pPr>
              <a:lnSpc>
                <a:spcPct val="80000"/>
              </a:lnSpc>
              <a:buFontTx/>
              <a:buNone/>
            </a:pPr>
            <a:endParaRPr lang="en-US" altLang="zh-CN" dirty="0" smtClean="0">
              <a:latin typeface="+mj-lt"/>
            </a:endParaRPr>
          </a:p>
          <a:p>
            <a:pPr>
              <a:lnSpc>
                <a:spcPct val="80000"/>
              </a:lnSpc>
              <a:buFontTx/>
              <a:buNone/>
            </a:pPr>
            <a:r>
              <a:rPr lang="zh-CN" altLang="en-US" dirty="0" smtClean="0">
                <a:solidFill>
                  <a:srgbClr val="FF0000"/>
                </a:solidFill>
                <a:latin typeface="+mj-lt"/>
              </a:rPr>
              <a:t>例如：</a:t>
            </a:r>
            <a:endParaRPr lang="en-US" altLang="zh-CN" dirty="0" smtClean="0">
              <a:solidFill>
                <a:srgbClr val="FF0000"/>
              </a:solidFill>
              <a:latin typeface="+mj-lt"/>
            </a:endParaRPr>
          </a:p>
          <a:p>
            <a:r>
              <a:rPr lang="en-US" altLang="zh-CN" b="1" dirty="0" err="1" smtClean="0">
                <a:solidFill>
                  <a:srgbClr val="00B050"/>
                </a:solidFill>
              </a:rPr>
              <a:t>PatternRecognition</a:t>
            </a:r>
            <a:r>
              <a:rPr lang="en-US" altLang="zh-CN" b="1" dirty="0" smtClean="0">
                <a:solidFill>
                  <a:srgbClr val="00B050"/>
                </a:solidFill>
              </a:rPr>
              <a:t>:$(OBJS)</a:t>
            </a:r>
            <a:endParaRPr lang="zh-CN" altLang="en-US" b="1" dirty="0" smtClean="0">
              <a:solidFill>
                <a:srgbClr val="00B050"/>
              </a:solidFill>
            </a:endParaRPr>
          </a:p>
          <a:p>
            <a:r>
              <a:rPr lang="zh-CN" altLang="en-US" b="1" dirty="0" smtClean="0">
                <a:solidFill>
                  <a:srgbClr val="00B050"/>
                </a:solidFill>
              </a:rPr>
              <a:t>	</a:t>
            </a:r>
            <a:r>
              <a:rPr lang="en-US" altLang="zh-CN" b="1" dirty="0" smtClean="0">
                <a:solidFill>
                  <a:srgbClr val="00B050"/>
                </a:solidFill>
              </a:rPr>
              <a:t>$(GCC)  -o $@ $(OBJS)</a:t>
            </a:r>
            <a:endParaRPr lang="zh-CN" altLang="en-US" b="1" dirty="0" smtClean="0">
              <a:solidFill>
                <a:srgbClr val="00B050"/>
              </a:solidFill>
            </a:endParaRPr>
          </a:p>
          <a:p>
            <a:r>
              <a:rPr lang="en-US" altLang="zh-CN" b="1" dirty="0" err="1" smtClean="0">
                <a:solidFill>
                  <a:srgbClr val="00B050"/>
                </a:solidFill>
              </a:rPr>
              <a:t>main.o</a:t>
            </a:r>
            <a:r>
              <a:rPr lang="en-US" altLang="zh-CN" b="1" dirty="0" smtClean="0">
                <a:solidFill>
                  <a:srgbClr val="00B050"/>
                </a:solidFill>
              </a:rPr>
              <a:t>:$(MAINDIR)/</a:t>
            </a:r>
            <a:r>
              <a:rPr lang="en-US" altLang="zh-CN" b="1" dirty="0" err="1" smtClean="0">
                <a:solidFill>
                  <a:srgbClr val="00B050"/>
                </a:solidFill>
              </a:rPr>
              <a:t>src</a:t>
            </a:r>
            <a:r>
              <a:rPr lang="en-US" altLang="zh-CN" b="1" dirty="0" smtClean="0">
                <a:solidFill>
                  <a:srgbClr val="00B050"/>
                </a:solidFill>
              </a:rPr>
              <a:t>/main.cpp</a:t>
            </a:r>
            <a:endParaRPr lang="zh-CN" altLang="en-US" b="1" dirty="0" smtClean="0">
              <a:solidFill>
                <a:srgbClr val="00B050"/>
              </a:solidFill>
            </a:endParaRPr>
          </a:p>
          <a:p>
            <a:r>
              <a:rPr lang="zh-CN" altLang="en-US" b="1" dirty="0" smtClean="0">
                <a:solidFill>
                  <a:srgbClr val="00B050"/>
                </a:solidFill>
              </a:rPr>
              <a:t>	</a:t>
            </a:r>
            <a:r>
              <a:rPr lang="en-US" altLang="zh-CN" b="1" dirty="0" smtClean="0">
                <a:solidFill>
                  <a:srgbClr val="00B050"/>
                </a:solidFill>
              </a:rPr>
              <a:t>$(GCC) -c $&lt;  $(CPPFLAG) </a:t>
            </a:r>
            <a:endParaRPr lang="zh-CN" altLang="en-US" b="1" dirty="0" smtClean="0">
              <a:solidFill>
                <a:srgbClr val="00B050"/>
              </a:solidFill>
            </a:endParaRPr>
          </a:p>
          <a:p>
            <a:r>
              <a:rPr lang="en-US" altLang="zh-CN" b="1" dirty="0" err="1" smtClean="0">
                <a:solidFill>
                  <a:srgbClr val="00B050"/>
                </a:solidFill>
              </a:rPr>
              <a:t>pattern.o</a:t>
            </a:r>
            <a:r>
              <a:rPr lang="en-US" altLang="zh-CN" b="1" dirty="0" smtClean="0">
                <a:solidFill>
                  <a:srgbClr val="00B050"/>
                </a:solidFill>
              </a:rPr>
              <a:t>:$(PATTERNDIR)/</a:t>
            </a:r>
            <a:r>
              <a:rPr lang="en-US" altLang="zh-CN" b="1" dirty="0" err="1" smtClean="0">
                <a:solidFill>
                  <a:srgbClr val="00B050"/>
                </a:solidFill>
              </a:rPr>
              <a:t>src</a:t>
            </a:r>
            <a:r>
              <a:rPr lang="en-US" altLang="zh-CN" b="1" dirty="0" smtClean="0">
                <a:solidFill>
                  <a:srgbClr val="00B050"/>
                </a:solidFill>
              </a:rPr>
              <a:t>/pattern.cpp</a:t>
            </a:r>
            <a:endParaRPr lang="zh-CN" altLang="en-US" b="1" dirty="0" smtClean="0">
              <a:solidFill>
                <a:srgbClr val="00B050"/>
              </a:solidFill>
            </a:endParaRPr>
          </a:p>
          <a:p>
            <a:r>
              <a:rPr lang="zh-CN" altLang="en-US" b="1" dirty="0" smtClean="0">
                <a:solidFill>
                  <a:srgbClr val="00B050"/>
                </a:solidFill>
              </a:rPr>
              <a:t>	</a:t>
            </a:r>
            <a:r>
              <a:rPr lang="en-US" altLang="zh-CN" b="1" dirty="0" smtClean="0">
                <a:solidFill>
                  <a:srgbClr val="00B050"/>
                </a:solidFill>
              </a:rPr>
              <a:t>$(GCC) -c $&lt; $(CPPFLAG)</a:t>
            </a:r>
            <a:endParaRPr lang="zh-CN" altLang="en-US" b="1" dirty="0" smtClean="0">
              <a:solidFill>
                <a:srgbClr val="00B050"/>
              </a:solidFill>
            </a:endParaRPr>
          </a:p>
          <a:p>
            <a:pPr>
              <a:buNone/>
            </a:pPr>
            <a:endParaRPr lang="en-US" altLang="zh-CN" dirty="0" smtClean="0">
              <a:latin typeface="+mj-lt"/>
            </a:endParaRPr>
          </a:p>
        </p:txBody>
      </p:sp>
      <p:pic>
        <p:nvPicPr>
          <p:cNvPr id="3074" name="Picture 2"/>
          <p:cNvPicPr>
            <a:picLocks noChangeAspect="1" noChangeArrowheads="1"/>
          </p:cNvPicPr>
          <p:nvPr/>
        </p:nvPicPr>
        <p:blipFill>
          <a:blip r:embed="rId3"/>
          <a:srcRect/>
          <a:stretch>
            <a:fillRect/>
          </a:stretch>
        </p:blipFill>
        <p:spPr bwMode="auto">
          <a:xfrm>
            <a:off x="6000760" y="2071678"/>
            <a:ext cx="2928958" cy="456247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smtClean="0"/>
              <a:t>Makefile</a:t>
            </a:r>
            <a:r>
              <a:rPr lang="zh-CN" altLang="en-US" dirty="0" smtClean="0"/>
              <a:t>编写介绍</a:t>
            </a:r>
            <a:r>
              <a:rPr lang="en-US" altLang="zh-CN" dirty="0" smtClean="0"/>
              <a:t>---</a:t>
            </a:r>
            <a:r>
              <a:rPr lang="zh-CN" altLang="en-US" dirty="0" smtClean="0"/>
              <a:t>编写（</a:t>
            </a:r>
            <a:r>
              <a:rPr lang="en-US" altLang="zh-CN" dirty="0" smtClean="0"/>
              <a:t>Build a new </a:t>
            </a:r>
            <a:r>
              <a:rPr lang="en-US" altLang="zh-CN" dirty="0" err="1" smtClean="0"/>
              <a:t>Makefile</a:t>
            </a:r>
            <a:r>
              <a:rPr lang="zh-CN" altLang="en-US" dirty="0" smtClean="0"/>
              <a:t>）</a:t>
            </a:r>
            <a:endParaRPr lang="zh-CN" altLang="en-US" dirty="0"/>
          </a:p>
        </p:txBody>
      </p:sp>
      <p:sp>
        <p:nvSpPr>
          <p:cNvPr id="3" name="Content Placeholder 2"/>
          <p:cNvSpPr>
            <a:spLocks noGrp="1"/>
          </p:cNvSpPr>
          <p:nvPr>
            <p:ph idx="1"/>
          </p:nvPr>
        </p:nvSpPr>
        <p:spPr>
          <a:xfrm>
            <a:off x="457200" y="785794"/>
            <a:ext cx="8229600" cy="5857916"/>
          </a:xfrm>
        </p:spPr>
        <p:txBody>
          <a:bodyPr>
            <a:normAutofit fontScale="92500" lnSpcReduction="10000"/>
          </a:bodyPr>
          <a:lstStyle/>
          <a:p>
            <a:r>
              <a:rPr lang="zh-CN" altLang="en-US" sz="2000" dirty="0" smtClean="0">
                <a:solidFill>
                  <a:srgbClr val="00B0F0"/>
                </a:solidFill>
              </a:rPr>
              <a:t>问题</a:t>
            </a:r>
            <a:r>
              <a:rPr lang="zh-CN" altLang="en-US" sz="2000" dirty="0" smtClean="0"/>
              <a:t>：当我们</a:t>
            </a:r>
            <a:r>
              <a:rPr lang="en-US" altLang="zh-CN" sz="2000" dirty="0" err="1" smtClean="0"/>
              <a:t>Makefile</a:t>
            </a:r>
            <a:r>
              <a:rPr lang="zh-CN" altLang="en-US" sz="2000" dirty="0" smtClean="0"/>
              <a:t>中的所依赖的关系较多时（有可能是巨多），而在其它地方也需要使用怎么办？</a:t>
            </a:r>
            <a:endParaRPr lang="en-US" altLang="zh-CN" sz="2000" dirty="0" smtClean="0"/>
          </a:p>
          <a:p>
            <a:endParaRPr lang="en-US" altLang="zh-CN" sz="2000" dirty="0" smtClean="0"/>
          </a:p>
          <a:p>
            <a:r>
              <a:rPr lang="zh-CN" altLang="en-US" sz="2000" dirty="0" smtClean="0">
                <a:solidFill>
                  <a:srgbClr val="00B0F0"/>
                </a:solidFill>
              </a:rPr>
              <a:t>解决方案</a:t>
            </a:r>
            <a:r>
              <a:rPr lang="zh-CN" altLang="en-US" sz="2000" dirty="0" smtClean="0"/>
              <a:t>：使用</a:t>
            </a:r>
            <a:r>
              <a:rPr lang="zh-CN" altLang="en-US" sz="2000" dirty="0" smtClean="0">
                <a:solidFill>
                  <a:srgbClr val="FF0000"/>
                </a:solidFill>
              </a:rPr>
              <a:t>变量</a:t>
            </a:r>
            <a:r>
              <a:rPr lang="zh-CN" altLang="en-US" sz="2000" dirty="0" smtClean="0"/>
              <a:t>。</a:t>
            </a:r>
            <a:endParaRPr lang="en-US" altLang="zh-CN" sz="2000" dirty="0" smtClean="0"/>
          </a:p>
          <a:p>
            <a:endParaRPr lang="en-US" altLang="zh-CN" sz="2000" dirty="0" smtClean="0"/>
          </a:p>
          <a:p>
            <a:r>
              <a:rPr lang="zh-CN" altLang="en-US" sz="2000" dirty="0" smtClean="0">
                <a:solidFill>
                  <a:srgbClr val="00B0F0"/>
                </a:solidFill>
              </a:rPr>
              <a:t>优势</a:t>
            </a:r>
            <a:r>
              <a:rPr lang="zh-CN" altLang="en-US" sz="2000" dirty="0" smtClean="0"/>
              <a:t>：</a:t>
            </a:r>
            <a:endParaRPr lang="en-US" altLang="zh-CN" sz="2000" dirty="0" smtClean="0"/>
          </a:p>
          <a:p>
            <a:r>
              <a:rPr lang="zh-CN" altLang="en-US" sz="2000" dirty="0" smtClean="0"/>
              <a:t>用代表某些</a:t>
            </a:r>
            <a:r>
              <a:rPr lang="zh-CN" altLang="en-US" sz="2000" dirty="0" smtClean="0">
                <a:solidFill>
                  <a:srgbClr val="FF0000"/>
                </a:solidFill>
              </a:rPr>
              <a:t>多处使用</a:t>
            </a:r>
            <a:r>
              <a:rPr lang="zh-CN" altLang="en-US" sz="2000" dirty="0" smtClean="0"/>
              <a:t>而又可能发生变化的内容，</a:t>
            </a:r>
            <a:r>
              <a:rPr lang="zh-CN" altLang="en-US" sz="2000" dirty="0" smtClean="0">
                <a:solidFill>
                  <a:srgbClr val="FF0000"/>
                </a:solidFill>
              </a:rPr>
              <a:t>节省重复修改的工作，避免遗漏</a:t>
            </a:r>
            <a:r>
              <a:rPr lang="zh-CN" altLang="en-US" sz="2000" dirty="0" smtClean="0"/>
              <a:t>。一般用来代表一些文件名或选项。</a:t>
            </a:r>
            <a:endParaRPr lang="en-US" altLang="zh-CN" sz="2000" dirty="0" smtClean="0"/>
          </a:p>
          <a:p>
            <a:endParaRPr lang="en-US" altLang="zh-CN" sz="2000" dirty="0" smtClean="0"/>
          </a:p>
          <a:p>
            <a:r>
              <a:rPr lang="zh-CN" altLang="en-US" sz="2000" dirty="0" smtClean="0">
                <a:solidFill>
                  <a:srgbClr val="00B0F0"/>
                </a:solidFill>
              </a:rPr>
              <a:t>方法</a:t>
            </a:r>
            <a:r>
              <a:rPr lang="en-US" altLang="zh-CN" sz="2000" dirty="0" smtClean="0"/>
              <a:t>:     VARNAME=</a:t>
            </a:r>
            <a:r>
              <a:rPr lang="en-US" altLang="zh-CN" sz="2000" dirty="0" err="1" smtClean="0"/>
              <a:t>some_text</a:t>
            </a:r>
            <a:r>
              <a:rPr lang="en-US" altLang="zh-CN" sz="2000" dirty="0" smtClean="0"/>
              <a:t> [...]</a:t>
            </a:r>
          </a:p>
          <a:p>
            <a:pPr>
              <a:buFontTx/>
              <a:buNone/>
            </a:pPr>
            <a:r>
              <a:rPr lang="en-US" altLang="zh-CN" sz="2000" dirty="0" smtClean="0"/>
              <a:t>     </a:t>
            </a:r>
            <a:r>
              <a:rPr lang="en-US" altLang="zh-CN" sz="2000" dirty="0" smtClean="0">
                <a:solidFill>
                  <a:srgbClr val="00B050"/>
                </a:solidFill>
              </a:rPr>
              <a:t>OBJS :=</a:t>
            </a:r>
            <a:r>
              <a:rPr lang="zh-CN" altLang="en-US" sz="2000" dirty="0" smtClean="0">
                <a:solidFill>
                  <a:srgbClr val="00B050"/>
                </a:solidFill>
              </a:rPr>
              <a:t> </a:t>
            </a:r>
            <a:r>
              <a:rPr lang="en-US" altLang="zh-CN" sz="2000" dirty="0" err="1" smtClean="0">
                <a:solidFill>
                  <a:srgbClr val="00B050"/>
                </a:solidFill>
              </a:rPr>
              <a:t>howdy.o</a:t>
            </a:r>
            <a:r>
              <a:rPr lang="en-US" altLang="zh-CN" sz="2000" dirty="0" smtClean="0">
                <a:solidFill>
                  <a:srgbClr val="00B050"/>
                </a:solidFill>
              </a:rPr>
              <a:t> </a:t>
            </a:r>
            <a:r>
              <a:rPr lang="en-US" altLang="zh-CN" sz="2000" dirty="0" err="1" smtClean="0">
                <a:solidFill>
                  <a:srgbClr val="00B050"/>
                </a:solidFill>
              </a:rPr>
              <a:t>helper.o</a:t>
            </a:r>
            <a:endParaRPr lang="en-US" altLang="zh-CN" sz="2000" dirty="0" smtClean="0">
              <a:solidFill>
                <a:srgbClr val="00B050"/>
              </a:solidFill>
            </a:endParaRPr>
          </a:p>
          <a:p>
            <a:pPr>
              <a:buFontTx/>
              <a:buNone/>
            </a:pPr>
            <a:endParaRPr lang="en-US" altLang="zh-CN" sz="2000" dirty="0" smtClean="0">
              <a:solidFill>
                <a:srgbClr val="00B050"/>
              </a:solidFill>
            </a:endParaRPr>
          </a:p>
          <a:p>
            <a:r>
              <a:rPr lang="zh-CN" altLang="en-US" sz="2000" dirty="0" smtClean="0">
                <a:solidFill>
                  <a:srgbClr val="00B0F0"/>
                </a:solidFill>
              </a:rPr>
              <a:t> 变量引用</a:t>
            </a:r>
            <a:r>
              <a:rPr lang="zh-CN" altLang="en-US" sz="2000" dirty="0" smtClean="0"/>
              <a:t>：</a:t>
            </a:r>
            <a:r>
              <a:rPr lang="en-US" altLang="zh-CN" sz="2000" dirty="0" smtClean="0"/>
              <a:t>$(VARNAME)</a:t>
            </a:r>
            <a:r>
              <a:rPr lang="zh-CN" altLang="en-US" sz="2000" dirty="0" smtClean="0"/>
              <a:t>或 </a:t>
            </a:r>
            <a:r>
              <a:rPr lang="en-US" altLang="zh-CN" sz="2000" dirty="0" smtClean="0"/>
              <a:t>${VARNAME)</a:t>
            </a:r>
          </a:p>
          <a:p>
            <a:r>
              <a:rPr lang="en-US" altLang="zh-CN" sz="2000" dirty="0" err="1" smtClean="0">
                <a:solidFill>
                  <a:srgbClr val="00B050"/>
                </a:solidFill>
              </a:rPr>
              <a:t>gcc</a:t>
            </a:r>
            <a:r>
              <a:rPr lang="en-US" altLang="zh-CN" sz="2000" dirty="0" smtClean="0">
                <a:solidFill>
                  <a:srgbClr val="00B050"/>
                </a:solidFill>
              </a:rPr>
              <a:t> $(OBJS) –o test</a:t>
            </a:r>
          </a:p>
          <a:p>
            <a:endParaRPr lang="en-US" altLang="zh-CN" sz="2000" dirty="0" smtClean="0">
              <a:solidFill>
                <a:srgbClr val="00B050"/>
              </a:solidFill>
            </a:endParaRPr>
          </a:p>
          <a:p>
            <a:r>
              <a:rPr lang="zh-CN" altLang="en-US" sz="2000" dirty="0" smtClean="0">
                <a:solidFill>
                  <a:srgbClr val="00B0F0"/>
                </a:solidFill>
              </a:rPr>
              <a:t>变量扩展</a:t>
            </a:r>
            <a:r>
              <a:rPr lang="zh-CN" altLang="en-US" sz="2000" dirty="0" smtClean="0"/>
              <a:t>：</a:t>
            </a:r>
            <a:r>
              <a:rPr lang="en-US" altLang="zh-CN" sz="2000" dirty="0" smtClean="0"/>
              <a:t>VARNAME += $(VARNAME) </a:t>
            </a:r>
            <a:r>
              <a:rPr lang="en-US" altLang="zh-CN" sz="2000" dirty="0" err="1" smtClean="0"/>
              <a:t>some_textn</a:t>
            </a:r>
            <a:r>
              <a:rPr lang="en-US" altLang="zh-CN" sz="2000" dirty="0" smtClean="0"/>
              <a:t>, </a:t>
            </a:r>
            <a:r>
              <a:rPr lang="zh-CN" altLang="en-US" sz="2000" dirty="0" smtClean="0"/>
              <a:t>或者</a:t>
            </a:r>
            <a:r>
              <a:rPr lang="en-US" altLang="zh-CN" sz="2000" dirty="0" smtClean="0"/>
              <a:t>VARNAME := </a:t>
            </a:r>
            <a:r>
              <a:rPr lang="en-US" altLang="zh-CN" sz="2000" dirty="0" err="1" smtClean="0"/>
              <a:t>some_textn</a:t>
            </a:r>
            <a:r>
              <a:rPr lang="en-US" altLang="zh-CN" sz="2000" dirty="0" smtClean="0"/>
              <a:t> $(VARNAME) (</a:t>
            </a:r>
            <a:r>
              <a:rPr lang="zh-CN" altLang="en-US" sz="1700" dirty="0" smtClean="0">
                <a:solidFill>
                  <a:srgbClr val="FF0000"/>
                </a:solidFill>
              </a:rPr>
              <a:t>推荐此种格式</a:t>
            </a:r>
            <a:r>
              <a:rPr lang="en-US" altLang="zh-CN" sz="2000" dirty="0" smtClean="0"/>
              <a:t>)</a:t>
            </a:r>
          </a:p>
          <a:p>
            <a:r>
              <a:rPr lang="en-US" altLang="zh-CN" sz="2000" dirty="0" smtClean="0">
                <a:solidFill>
                  <a:srgbClr val="00B050"/>
                </a:solidFill>
              </a:rPr>
              <a:t>OBJS += $(OBJS) new_var1 new_var2 … </a:t>
            </a:r>
            <a:r>
              <a:rPr lang="en-US" altLang="zh-CN" sz="2000" dirty="0" err="1" smtClean="0">
                <a:solidFill>
                  <a:srgbClr val="00B050"/>
                </a:solidFill>
              </a:rPr>
              <a:t>new_varN</a:t>
            </a:r>
            <a:endParaRPr lang="en-US" altLang="zh-CN" sz="2000" dirty="0" smtClean="0">
              <a:solidFill>
                <a:srgbClr val="00B050"/>
              </a:solidFill>
            </a:endParaRPr>
          </a:p>
          <a:p>
            <a:endParaRPr lang="en-US" altLang="zh-CN" sz="2000" dirty="0" smtClean="0"/>
          </a:p>
          <a:p>
            <a:endParaRPr lang="zh-CN" alt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smtClean="0"/>
              <a:t>Makefile</a:t>
            </a:r>
            <a:r>
              <a:rPr lang="zh-CN" altLang="en-US" dirty="0" smtClean="0"/>
              <a:t>编写介绍</a:t>
            </a:r>
            <a:r>
              <a:rPr lang="en-US" altLang="zh-CN" dirty="0" smtClean="0"/>
              <a:t>---</a:t>
            </a:r>
            <a:r>
              <a:rPr lang="zh-CN" altLang="en-US" dirty="0" smtClean="0"/>
              <a:t>编写（</a:t>
            </a:r>
            <a:r>
              <a:rPr lang="en-US" altLang="zh-CN" dirty="0" smtClean="0"/>
              <a:t>Build a new </a:t>
            </a:r>
            <a:r>
              <a:rPr lang="en-US" altLang="zh-CN" dirty="0" err="1" smtClean="0"/>
              <a:t>Makefile</a:t>
            </a:r>
            <a:r>
              <a:rPr lang="zh-CN" altLang="en-US" dirty="0" smtClean="0"/>
              <a:t>）</a:t>
            </a:r>
            <a:endParaRPr lang="zh-CN" altLang="en-US" dirty="0"/>
          </a:p>
        </p:txBody>
      </p:sp>
      <p:sp>
        <p:nvSpPr>
          <p:cNvPr id="3" name="Content Placeholder 2"/>
          <p:cNvSpPr>
            <a:spLocks noGrp="1"/>
          </p:cNvSpPr>
          <p:nvPr>
            <p:ph idx="1"/>
          </p:nvPr>
        </p:nvSpPr>
        <p:spPr>
          <a:xfrm>
            <a:off x="457200" y="908720"/>
            <a:ext cx="8229600" cy="5949280"/>
          </a:xfrm>
        </p:spPr>
        <p:txBody>
          <a:bodyPr>
            <a:normAutofit fontScale="77500" lnSpcReduction="20000"/>
          </a:bodyPr>
          <a:lstStyle/>
          <a:p>
            <a:r>
              <a:rPr lang="zh-CN" altLang="en-US" dirty="0" smtClean="0"/>
              <a:t>系统自动变量介绍</a:t>
            </a:r>
            <a:endParaRPr lang="en-US" altLang="zh-CN" dirty="0" smtClean="0"/>
          </a:p>
          <a:p>
            <a:endParaRPr lang="en-US" altLang="zh-CN" dirty="0" smtClean="0"/>
          </a:p>
          <a:p>
            <a:r>
              <a:rPr lang="zh-CN" altLang="en-US" sz="1800" dirty="0" smtClean="0">
                <a:solidFill>
                  <a:srgbClr val="00B050"/>
                </a:solidFill>
              </a:rPr>
              <a:t>例如：</a:t>
            </a:r>
            <a:r>
              <a:rPr lang="en-US" altLang="zh-CN" sz="1800" dirty="0" err="1" smtClean="0">
                <a:solidFill>
                  <a:srgbClr val="00B050"/>
                </a:solidFill>
              </a:rPr>
              <a:t>Main.o</a:t>
            </a:r>
            <a:r>
              <a:rPr lang="en-US" altLang="zh-CN" sz="1800" dirty="0" smtClean="0">
                <a:solidFill>
                  <a:srgbClr val="00B050"/>
                </a:solidFill>
              </a:rPr>
              <a:t>:/</a:t>
            </a:r>
            <a:r>
              <a:rPr lang="en-US" altLang="zh-CN" sz="1800" dirty="0" err="1" smtClean="0">
                <a:solidFill>
                  <a:srgbClr val="00B050"/>
                </a:solidFill>
              </a:rPr>
              <a:t>leehao</a:t>
            </a:r>
            <a:r>
              <a:rPr lang="en-US" altLang="zh-CN" sz="1800" dirty="0" smtClean="0">
                <a:solidFill>
                  <a:srgbClr val="00B050"/>
                </a:solidFill>
              </a:rPr>
              <a:t>/main/</a:t>
            </a:r>
            <a:r>
              <a:rPr lang="en-US" altLang="zh-CN" sz="1800" dirty="0" err="1" smtClean="0">
                <a:solidFill>
                  <a:srgbClr val="00B050"/>
                </a:solidFill>
              </a:rPr>
              <a:t>src</a:t>
            </a:r>
            <a:r>
              <a:rPr lang="en-US" altLang="zh-CN" sz="1800" dirty="0" smtClean="0">
                <a:solidFill>
                  <a:srgbClr val="00B050"/>
                </a:solidFill>
              </a:rPr>
              <a:t>/main.cpp /</a:t>
            </a:r>
            <a:r>
              <a:rPr lang="en-US" altLang="zh-CN" sz="1800" dirty="0" err="1" smtClean="0">
                <a:solidFill>
                  <a:srgbClr val="00B050"/>
                </a:solidFill>
              </a:rPr>
              <a:t>leehao</a:t>
            </a:r>
            <a:r>
              <a:rPr lang="en-US" altLang="zh-CN" sz="1800" dirty="0" smtClean="0">
                <a:solidFill>
                  <a:srgbClr val="00B050"/>
                </a:solidFill>
              </a:rPr>
              <a:t>/main/inc/header1.h</a:t>
            </a:r>
          </a:p>
          <a:p>
            <a:pPr>
              <a:buFontTx/>
              <a:buNone/>
            </a:pPr>
            <a:r>
              <a:rPr lang="en-US" altLang="zh-CN" dirty="0" smtClean="0">
                <a:solidFill>
                  <a:srgbClr val="00B0F0"/>
                </a:solidFill>
              </a:rPr>
              <a:t>$@  </a:t>
            </a:r>
            <a:r>
              <a:rPr lang="en-US" altLang="zh-CN" dirty="0" smtClean="0"/>
              <a:t>      </a:t>
            </a:r>
            <a:r>
              <a:rPr lang="zh-CN" altLang="en-US" dirty="0" smtClean="0"/>
              <a:t>规则的目标所对应的文件名</a:t>
            </a:r>
            <a:endParaRPr lang="en-US" altLang="zh-CN" dirty="0" smtClean="0"/>
          </a:p>
          <a:p>
            <a:pPr>
              <a:buFontTx/>
              <a:buNone/>
            </a:pPr>
            <a:r>
              <a:rPr lang="en-US" altLang="zh-CN" dirty="0" smtClean="0">
                <a:solidFill>
                  <a:srgbClr val="00B050"/>
                </a:solidFill>
              </a:rPr>
              <a:t>$@ = </a:t>
            </a:r>
            <a:r>
              <a:rPr lang="en-US" altLang="zh-CN" dirty="0" err="1" smtClean="0">
                <a:solidFill>
                  <a:srgbClr val="00B050"/>
                </a:solidFill>
              </a:rPr>
              <a:t>Main.o</a:t>
            </a:r>
            <a:r>
              <a:rPr lang="en-US" altLang="zh-CN" dirty="0" smtClean="0">
                <a:solidFill>
                  <a:srgbClr val="00B050"/>
                </a:solidFill>
              </a:rPr>
              <a:t>  </a:t>
            </a:r>
            <a:r>
              <a:rPr lang="en-US" altLang="zh-CN" dirty="0" smtClean="0"/>
              <a:t>        </a:t>
            </a:r>
            <a:endParaRPr lang="zh-CN" altLang="en-US" dirty="0" smtClean="0"/>
          </a:p>
          <a:p>
            <a:pPr>
              <a:buFontTx/>
              <a:buNone/>
            </a:pPr>
            <a:endParaRPr lang="en-US" altLang="zh-CN" dirty="0" smtClean="0">
              <a:solidFill>
                <a:srgbClr val="00B0F0"/>
              </a:solidFill>
            </a:endParaRPr>
          </a:p>
          <a:p>
            <a:pPr>
              <a:buFontTx/>
              <a:buNone/>
            </a:pPr>
            <a:r>
              <a:rPr lang="en-US" altLang="zh-CN" dirty="0" smtClean="0">
                <a:solidFill>
                  <a:srgbClr val="00B0F0"/>
                </a:solidFill>
              </a:rPr>
              <a:t>$&lt;      </a:t>
            </a:r>
            <a:r>
              <a:rPr lang="en-US" altLang="zh-CN" dirty="0" smtClean="0"/>
              <a:t>    </a:t>
            </a:r>
            <a:r>
              <a:rPr lang="zh-CN" altLang="en-US" dirty="0" smtClean="0"/>
              <a:t>规则中的第一个相关文件名</a:t>
            </a:r>
            <a:endParaRPr lang="en-US" altLang="zh-CN" dirty="0" smtClean="0"/>
          </a:p>
          <a:p>
            <a:pPr>
              <a:buFontTx/>
              <a:buNone/>
            </a:pPr>
            <a:r>
              <a:rPr lang="en-US" altLang="zh-CN" dirty="0" smtClean="0">
                <a:solidFill>
                  <a:srgbClr val="00B050"/>
                </a:solidFill>
              </a:rPr>
              <a:t>$&lt; =/</a:t>
            </a:r>
            <a:r>
              <a:rPr lang="en-US" altLang="zh-CN" dirty="0" err="1" smtClean="0">
                <a:solidFill>
                  <a:srgbClr val="00B050"/>
                </a:solidFill>
              </a:rPr>
              <a:t>leehao</a:t>
            </a:r>
            <a:r>
              <a:rPr lang="en-US" altLang="zh-CN" dirty="0" smtClean="0">
                <a:solidFill>
                  <a:srgbClr val="00B050"/>
                </a:solidFill>
              </a:rPr>
              <a:t>/main/</a:t>
            </a:r>
            <a:r>
              <a:rPr lang="en-US" altLang="zh-CN" dirty="0" err="1" smtClean="0">
                <a:solidFill>
                  <a:srgbClr val="00B050"/>
                </a:solidFill>
              </a:rPr>
              <a:t>src</a:t>
            </a:r>
            <a:r>
              <a:rPr lang="en-US" altLang="zh-CN" dirty="0" smtClean="0">
                <a:solidFill>
                  <a:srgbClr val="00B050"/>
                </a:solidFill>
              </a:rPr>
              <a:t>/main.cpp</a:t>
            </a:r>
          </a:p>
          <a:p>
            <a:pPr>
              <a:buFontTx/>
              <a:buNone/>
            </a:pPr>
            <a:endParaRPr lang="zh-CN" altLang="en-US" dirty="0" smtClean="0">
              <a:solidFill>
                <a:srgbClr val="00B050"/>
              </a:solidFill>
            </a:endParaRPr>
          </a:p>
          <a:p>
            <a:pPr>
              <a:buFontTx/>
              <a:buNone/>
            </a:pPr>
            <a:r>
              <a:rPr lang="en-US" altLang="zh-CN" dirty="0" smtClean="0">
                <a:solidFill>
                  <a:srgbClr val="00B0F0"/>
                </a:solidFill>
              </a:rPr>
              <a:t>$^    </a:t>
            </a:r>
            <a:r>
              <a:rPr lang="en-US" altLang="zh-CN" dirty="0" smtClean="0"/>
              <a:t>      </a:t>
            </a:r>
            <a:r>
              <a:rPr lang="zh-CN" altLang="en-US" dirty="0" smtClean="0"/>
              <a:t>规则中所有相关文件的列表，以空格为分隔符</a:t>
            </a:r>
            <a:endParaRPr lang="en-US" altLang="zh-CN" dirty="0" smtClean="0"/>
          </a:p>
          <a:p>
            <a:pPr>
              <a:buFontTx/>
              <a:buNone/>
            </a:pPr>
            <a:r>
              <a:rPr lang="en-US" altLang="zh-CN" dirty="0" smtClean="0">
                <a:solidFill>
                  <a:srgbClr val="00B050"/>
                </a:solidFill>
              </a:rPr>
              <a:t>$^ = /</a:t>
            </a:r>
            <a:r>
              <a:rPr lang="en-US" altLang="zh-CN" dirty="0" err="1" smtClean="0">
                <a:solidFill>
                  <a:srgbClr val="00B050"/>
                </a:solidFill>
              </a:rPr>
              <a:t>leehao</a:t>
            </a:r>
            <a:r>
              <a:rPr lang="en-US" altLang="zh-CN" dirty="0" smtClean="0">
                <a:solidFill>
                  <a:srgbClr val="00B050"/>
                </a:solidFill>
              </a:rPr>
              <a:t>/main/</a:t>
            </a:r>
            <a:r>
              <a:rPr lang="en-US" altLang="zh-CN" dirty="0" err="1" smtClean="0">
                <a:solidFill>
                  <a:srgbClr val="00B050"/>
                </a:solidFill>
              </a:rPr>
              <a:t>src</a:t>
            </a:r>
            <a:r>
              <a:rPr lang="en-US" altLang="zh-CN" dirty="0" smtClean="0">
                <a:solidFill>
                  <a:srgbClr val="00B050"/>
                </a:solidFill>
              </a:rPr>
              <a:t>/main.cpp /</a:t>
            </a:r>
            <a:r>
              <a:rPr lang="en-US" altLang="zh-CN" dirty="0" err="1" smtClean="0">
                <a:solidFill>
                  <a:srgbClr val="00B050"/>
                </a:solidFill>
              </a:rPr>
              <a:t>leehao</a:t>
            </a:r>
            <a:r>
              <a:rPr lang="en-US" altLang="zh-CN" dirty="0" smtClean="0">
                <a:solidFill>
                  <a:srgbClr val="00B050"/>
                </a:solidFill>
              </a:rPr>
              <a:t>/main/inc/header1.h</a:t>
            </a:r>
            <a:endParaRPr lang="zh-CN" altLang="en-US" dirty="0" smtClean="0">
              <a:solidFill>
                <a:srgbClr val="00B050"/>
              </a:solidFill>
            </a:endParaRPr>
          </a:p>
          <a:p>
            <a:pPr>
              <a:buFontTx/>
              <a:buNone/>
            </a:pPr>
            <a:endParaRPr lang="en-US" altLang="zh-CN" dirty="0" smtClean="0">
              <a:solidFill>
                <a:srgbClr val="00B0F0"/>
              </a:solidFill>
            </a:endParaRPr>
          </a:p>
          <a:p>
            <a:pPr>
              <a:buFontTx/>
              <a:buNone/>
            </a:pPr>
            <a:r>
              <a:rPr lang="en-US" altLang="zh-CN" dirty="0" smtClean="0">
                <a:solidFill>
                  <a:srgbClr val="00B0F0"/>
                </a:solidFill>
              </a:rPr>
              <a:t>$?   </a:t>
            </a:r>
            <a:r>
              <a:rPr lang="en-US" altLang="zh-CN" dirty="0" smtClean="0"/>
              <a:t>       </a:t>
            </a:r>
            <a:r>
              <a:rPr lang="zh-CN" altLang="en-US" dirty="0" smtClean="0"/>
              <a:t>规则中日期新于目标的所有相关文件的列表</a:t>
            </a:r>
            <a:endParaRPr lang="en-US" altLang="zh-CN" dirty="0" smtClean="0"/>
          </a:p>
          <a:p>
            <a:pPr>
              <a:buFontTx/>
              <a:buNone/>
            </a:pPr>
            <a:r>
              <a:rPr lang="en-US" altLang="zh-CN" dirty="0" smtClean="0">
                <a:solidFill>
                  <a:srgbClr val="00B050"/>
                </a:solidFill>
              </a:rPr>
              <a:t>$^=/</a:t>
            </a:r>
            <a:r>
              <a:rPr lang="en-US" altLang="zh-CN" dirty="0" err="1" smtClean="0">
                <a:solidFill>
                  <a:srgbClr val="00B050"/>
                </a:solidFill>
              </a:rPr>
              <a:t>leehao</a:t>
            </a:r>
            <a:r>
              <a:rPr lang="en-US" altLang="zh-CN" dirty="0" smtClean="0">
                <a:solidFill>
                  <a:srgbClr val="00B050"/>
                </a:solidFill>
              </a:rPr>
              <a:t>/</a:t>
            </a:r>
            <a:r>
              <a:rPr lang="en-US" altLang="zh-CN" dirty="0" err="1" smtClean="0">
                <a:solidFill>
                  <a:srgbClr val="00B050"/>
                </a:solidFill>
              </a:rPr>
              <a:t>mian</a:t>
            </a:r>
            <a:r>
              <a:rPr lang="en-US" altLang="zh-CN" dirty="0" smtClean="0">
                <a:solidFill>
                  <a:srgbClr val="00B050"/>
                </a:solidFill>
              </a:rPr>
              <a:t>/</a:t>
            </a:r>
            <a:r>
              <a:rPr lang="en-US" altLang="zh-CN" dirty="0" err="1" smtClean="0">
                <a:solidFill>
                  <a:srgbClr val="00B050"/>
                </a:solidFill>
              </a:rPr>
              <a:t>src</a:t>
            </a:r>
            <a:r>
              <a:rPr lang="en-US" altLang="zh-CN" dirty="0" smtClean="0">
                <a:solidFill>
                  <a:srgbClr val="00B050"/>
                </a:solidFill>
              </a:rPr>
              <a:t>/main.cpp (</a:t>
            </a:r>
            <a:r>
              <a:rPr lang="zh-CN" altLang="en-US" dirty="0" smtClean="0">
                <a:solidFill>
                  <a:srgbClr val="00B050"/>
                </a:solidFill>
              </a:rPr>
              <a:t>假如：</a:t>
            </a:r>
            <a:r>
              <a:rPr lang="en-US" altLang="zh-CN" dirty="0" smtClean="0">
                <a:solidFill>
                  <a:srgbClr val="00B050"/>
                </a:solidFill>
              </a:rPr>
              <a:t>main.cpp</a:t>
            </a:r>
            <a:r>
              <a:rPr lang="zh-CN" altLang="en-US" dirty="0" smtClean="0">
                <a:solidFill>
                  <a:srgbClr val="00B050"/>
                </a:solidFill>
              </a:rPr>
              <a:t>被修改</a:t>
            </a:r>
            <a:r>
              <a:rPr lang="en-US" altLang="zh-CN" dirty="0" smtClean="0">
                <a:solidFill>
                  <a:srgbClr val="00B050"/>
                </a:solidFill>
              </a:rPr>
              <a:t>)</a:t>
            </a:r>
            <a:endParaRPr lang="zh-CN" altLang="en-US" dirty="0" smtClean="0">
              <a:solidFill>
                <a:srgbClr val="00B050"/>
              </a:solidFill>
            </a:endParaRPr>
          </a:p>
          <a:p>
            <a:pPr>
              <a:buFontTx/>
              <a:buNone/>
            </a:pPr>
            <a:endParaRPr lang="en-US" altLang="zh-CN" dirty="0" smtClean="0">
              <a:solidFill>
                <a:srgbClr val="00B0F0"/>
              </a:solidFill>
            </a:endParaRPr>
          </a:p>
          <a:p>
            <a:pPr>
              <a:buFontTx/>
              <a:buNone/>
            </a:pPr>
            <a:r>
              <a:rPr lang="en-US" altLang="zh-CN" dirty="0" smtClean="0">
                <a:solidFill>
                  <a:srgbClr val="00B0F0"/>
                </a:solidFill>
              </a:rPr>
              <a:t>$(@D) </a:t>
            </a:r>
            <a:r>
              <a:rPr lang="en-US" altLang="zh-CN" dirty="0" smtClean="0"/>
              <a:t>  </a:t>
            </a:r>
            <a:r>
              <a:rPr lang="zh-CN" altLang="en-US" dirty="0" smtClean="0"/>
              <a:t>目标文件的目录部分</a:t>
            </a:r>
            <a:endParaRPr lang="en-US" altLang="zh-CN" dirty="0" smtClean="0"/>
          </a:p>
          <a:p>
            <a:pPr>
              <a:buFontTx/>
              <a:buNone/>
            </a:pPr>
            <a:r>
              <a:rPr lang="en-US" altLang="zh-CN" dirty="0" smtClean="0">
                <a:solidFill>
                  <a:srgbClr val="00B050"/>
                </a:solidFill>
              </a:rPr>
              <a:t>$(@D) =/</a:t>
            </a:r>
            <a:r>
              <a:rPr lang="en-US" altLang="zh-CN" dirty="0" err="1" smtClean="0">
                <a:solidFill>
                  <a:srgbClr val="00B050"/>
                </a:solidFill>
              </a:rPr>
              <a:t>leehao</a:t>
            </a:r>
            <a:r>
              <a:rPr lang="en-US" altLang="zh-CN" dirty="0" smtClean="0">
                <a:solidFill>
                  <a:srgbClr val="00B050"/>
                </a:solidFill>
              </a:rPr>
              <a:t>/main/</a:t>
            </a:r>
            <a:r>
              <a:rPr lang="en-US" altLang="zh-CN" dirty="0" err="1" smtClean="0">
                <a:solidFill>
                  <a:srgbClr val="00B050"/>
                </a:solidFill>
              </a:rPr>
              <a:t>src</a:t>
            </a:r>
            <a:endParaRPr lang="zh-CN" altLang="en-US" dirty="0" smtClean="0">
              <a:solidFill>
                <a:srgbClr val="00B050"/>
              </a:solidFill>
            </a:endParaRPr>
          </a:p>
          <a:p>
            <a:pPr>
              <a:buFontTx/>
              <a:buNone/>
            </a:pPr>
            <a:endParaRPr lang="en-US" altLang="zh-CN" dirty="0" smtClean="0">
              <a:solidFill>
                <a:srgbClr val="00B0F0"/>
              </a:solidFill>
            </a:endParaRPr>
          </a:p>
          <a:p>
            <a:pPr>
              <a:buFontTx/>
              <a:buNone/>
            </a:pPr>
            <a:r>
              <a:rPr lang="en-US" altLang="zh-CN" dirty="0" smtClean="0">
                <a:solidFill>
                  <a:srgbClr val="00B0F0"/>
                </a:solidFill>
              </a:rPr>
              <a:t>$(@F)    </a:t>
            </a:r>
            <a:r>
              <a:rPr lang="zh-CN" altLang="en-US" dirty="0" smtClean="0"/>
              <a:t>目标文件的文件名部分</a:t>
            </a:r>
            <a:endParaRPr lang="en-US" altLang="zh-CN" dirty="0" smtClean="0"/>
          </a:p>
          <a:p>
            <a:pPr>
              <a:buFontTx/>
              <a:buNone/>
            </a:pPr>
            <a:r>
              <a:rPr lang="en-US" altLang="zh-CN" dirty="0" smtClean="0"/>
              <a:t>$(@F) =Main</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smtClean="0"/>
              <a:t>Makefile</a:t>
            </a:r>
            <a:r>
              <a:rPr lang="zh-CN" altLang="en-US" dirty="0" smtClean="0"/>
              <a:t>编写介绍</a:t>
            </a:r>
            <a:r>
              <a:rPr lang="en-US" altLang="zh-CN" dirty="0" smtClean="0"/>
              <a:t>---</a:t>
            </a:r>
            <a:r>
              <a:rPr lang="zh-CN" altLang="en-US" dirty="0" smtClean="0"/>
              <a:t>编写（</a:t>
            </a:r>
            <a:r>
              <a:rPr lang="en-US" altLang="zh-CN" dirty="0" smtClean="0"/>
              <a:t>Build a new </a:t>
            </a:r>
            <a:r>
              <a:rPr lang="en-US" altLang="zh-CN" dirty="0" err="1" smtClean="0"/>
              <a:t>Makefile</a:t>
            </a:r>
            <a:r>
              <a:rPr lang="zh-CN" altLang="en-US" dirty="0" smtClean="0"/>
              <a:t>）</a:t>
            </a:r>
            <a:endParaRPr lang="zh-CN" altLang="en-US" dirty="0"/>
          </a:p>
        </p:txBody>
      </p:sp>
      <p:sp>
        <p:nvSpPr>
          <p:cNvPr id="3" name="Content Placeholder 2"/>
          <p:cNvSpPr>
            <a:spLocks noGrp="1"/>
          </p:cNvSpPr>
          <p:nvPr>
            <p:ph idx="1"/>
          </p:nvPr>
        </p:nvSpPr>
        <p:spPr/>
        <p:txBody>
          <a:bodyPr>
            <a:normAutofit fontScale="70000" lnSpcReduction="20000"/>
          </a:bodyPr>
          <a:lstStyle/>
          <a:p>
            <a:r>
              <a:rPr lang="zh-CN" altLang="en-US" dirty="0" smtClean="0"/>
              <a:t>系统中的一些默认预定义变量</a:t>
            </a:r>
            <a:endParaRPr lang="en-US" altLang="zh-CN" dirty="0" smtClean="0"/>
          </a:p>
          <a:p>
            <a:pPr>
              <a:buFontTx/>
              <a:buNone/>
            </a:pPr>
            <a:r>
              <a:rPr lang="en-US" altLang="zh-CN" dirty="0" smtClean="0">
                <a:solidFill>
                  <a:srgbClr val="00B0F0"/>
                </a:solidFill>
              </a:rPr>
              <a:t>CC </a:t>
            </a:r>
            <a:r>
              <a:rPr lang="en-US" altLang="zh-CN" dirty="0" smtClean="0"/>
              <a:t>                  C</a:t>
            </a:r>
            <a:r>
              <a:rPr lang="zh-CN" altLang="en-US" dirty="0" smtClean="0"/>
              <a:t>编译程序，默认值</a:t>
            </a:r>
            <a:r>
              <a:rPr lang="en-US" altLang="zh-CN" dirty="0" smtClean="0"/>
              <a:t>=cc</a:t>
            </a:r>
          </a:p>
          <a:p>
            <a:pPr>
              <a:buFontTx/>
              <a:buNone/>
            </a:pPr>
            <a:endParaRPr lang="en-US" altLang="zh-CN" dirty="0" smtClean="0">
              <a:solidFill>
                <a:srgbClr val="00B0F0"/>
              </a:solidFill>
            </a:endParaRPr>
          </a:p>
          <a:p>
            <a:pPr>
              <a:buFontTx/>
              <a:buNone/>
            </a:pPr>
            <a:r>
              <a:rPr lang="en-US" altLang="zh-CN" dirty="0" smtClean="0">
                <a:solidFill>
                  <a:srgbClr val="00B0F0"/>
                </a:solidFill>
              </a:rPr>
              <a:t>CFLAGS     </a:t>
            </a:r>
            <a:r>
              <a:rPr lang="en-US" altLang="zh-CN" dirty="0" smtClean="0"/>
              <a:t>     </a:t>
            </a:r>
            <a:r>
              <a:rPr lang="zh-CN" altLang="en-US" dirty="0" smtClean="0"/>
              <a:t>传给</a:t>
            </a:r>
            <a:r>
              <a:rPr lang="en-US" altLang="zh-CN" dirty="0" smtClean="0"/>
              <a:t>C</a:t>
            </a:r>
            <a:r>
              <a:rPr lang="zh-CN" altLang="en-US" dirty="0" smtClean="0"/>
              <a:t>编译器的标志</a:t>
            </a:r>
          </a:p>
          <a:p>
            <a:pPr>
              <a:buFontTx/>
              <a:buNone/>
            </a:pPr>
            <a:endParaRPr lang="en-US" altLang="zh-CN" dirty="0" smtClean="0">
              <a:solidFill>
                <a:srgbClr val="00B0F0"/>
              </a:solidFill>
            </a:endParaRPr>
          </a:p>
          <a:p>
            <a:pPr>
              <a:buFontTx/>
              <a:buNone/>
            </a:pPr>
            <a:r>
              <a:rPr lang="en-US" altLang="zh-CN" dirty="0" smtClean="0">
                <a:solidFill>
                  <a:srgbClr val="00B0F0"/>
                </a:solidFill>
              </a:rPr>
              <a:t>CPP</a:t>
            </a:r>
            <a:r>
              <a:rPr lang="en-US" altLang="zh-CN" dirty="0" smtClean="0"/>
              <a:t>                 C++</a:t>
            </a:r>
            <a:r>
              <a:rPr lang="zh-CN" altLang="en-US" dirty="0" smtClean="0"/>
              <a:t>编译程序</a:t>
            </a:r>
            <a:r>
              <a:rPr lang="en-US" altLang="zh-CN" dirty="0" smtClean="0"/>
              <a:t>,</a:t>
            </a:r>
            <a:r>
              <a:rPr lang="zh-CN" altLang="en-US" dirty="0" smtClean="0"/>
              <a:t>默认值</a:t>
            </a:r>
            <a:r>
              <a:rPr lang="en-US" altLang="zh-CN" dirty="0" smtClean="0"/>
              <a:t>=</a:t>
            </a:r>
            <a:r>
              <a:rPr lang="en-US" altLang="zh-CN" dirty="0" err="1" smtClean="0"/>
              <a:t>cpp</a:t>
            </a:r>
            <a:endParaRPr lang="en-US" altLang="zh-CN" dirty="0" smtClean="0"/>
          </a:p>
          <a:p>
            <a:pPr>
              <a:buFontTx/>
              <a:buNone/>
            </a:pPr>
            <a:endParaRPr lang="en-US" altLang="zh-CN" dirty="0" smtClean="0">
              <a:solidFill>
                <a:srgbClr val="00B0F0"/>
              </a:solidFill>
            </a:endParaRPr>
          </a:p>
          <a:p>
            <a:pPr>
              <a:buFontTx/>
              <a:buNone/>
            </a:pPr>
            <a:r>
              <a:rPr lang="en-US" altLang="zh-CN" dirty="0" smtClean="0">
                <a:solidFill>
                  <a:srgbClr val="00B0F0"/>
                </a:solidFill>
              </a:rPr>
              <a:t>CPPFLAGS      </a:t>
            </a:r>
            <a:r>
              <a:rPr lang="en-US" altLang="zh-CN" dirty="0" smtClean="0"/>
              <a:t>C++</a:t>
            </a:r>
            <a:r>
              <a:rPr lang="zh-CN" altLang="en-US" dirty="0" smtClean="0"/>
              <a:t>编译时的编译器标志</a:t>
            </a:r>
            <a:endParaRPr lang="en-US" altLang="zh-CN" dirty="0" smtClean="0"/>
          </a:p>
          <a:p>
            <a:pPr>
              <a:buFontTx/>
              <a:buNone/>
            </a:pPr>
            <a:endParaRPr lang="en-US" altLang="zh-CN" dirty="0" smtClean="0">
              <a:solidFill>
                <a:srgbClr val="00B0F0"/>
              </a:solidFill>
            </a:endParaRPr>
          </a:p>
          <a:p>
            <a:pPr>
              <a:buFontTx/>
              <a:buNone/>
            </a:pPr>
            <a:r>
              <a:rPr lang="en-US" altLang="zh-CN" dirty="0" smtClean="0">
                <a:solidFill>
                  <a:srgbClr val="00B0F0"/>
                </a:solidFill>
              </a:rPr>
              <a:t>LDFLAGS</a:t>
            </a:r>
            <a:r>
              <a:rPr lang="en-US" altLang="zh-CN" dirty="0" smtClean="0"/>
              <a:t>        </a:t>
            </a:r>
            <a:r>
              <a:rPr lang="zh-CN" altLang="en-US" dirty="0" smtClean="0"/>
              <a:t>传给链接程序</a:t>
            </a:r>
            <a:r>
              <a:rPr lang="en-US" altLang="zh-CN" dirty="0" smtClean="0"/>
              <a:t>(ld)</a:t>
            </a:r>
            <a:r>
              <a:rPr lang="zh-CN" altLang="en-US" dirty="0" smtClean="0"/>
              <a:t>的标志，默认值</a:t>
            </a:r>
            <a:r>
              <a:rPr lang="en-US" altLang="zh-CN" dirty="0" smtClean="0"/>
              <a:t>=</a:t>
            </a:r>
          </a:p>
          <a:p>
            <a:pPr>
              <a:buFontTx/>
              <a:buNone/>
            </a:pPr>
            <a:endParaRPr lang="en-US" altLang="zh-CN" dirty="0" smtClean="0">
              <a:solidFill>
                <a:srgbClr val="00B0F0"/>
              </a:solidFill>
            </a:endParaRPr>
          </a:p>
          <a:p>
            <a:pPr>
              <a:buFontTx/>
              <a:buNone/>
            </a:pPr>
            <a:r>
              <a:rPr lang="en-US" altLang="zh-CN" dirty="0" smtClean="0">
                <a:solidFill>
                  <a:srgbClr val="00B0F0"/>
                </a:solidFill>
              </a:rPr>
              <a:t>AR</a:t>
            </a:r>
            <a:r>
              <a:rPr lang="en-US" altLang="zh-CN" dirty="0" smtClean="0"/>
              <a:t>                    </a:t>
            </a:r>
            <a:r>
              <a:rPr lang="zh-CN" altLang="en-US" dirty="0" smtClean="0"/>
              <a:t>归档维护程序，默认值</a:t>
            </a:r>
            <a:r>
              <a:rPr lang="en-US" altLang="zh-CN" dirty="0" smtClean="0"/>
              <a:t>=</a:t>
            </a:r>
            <a:r>
              <a:rPr lang="en-US" altLang="zh-CN" dirty="0" err="1" smtClean="0"/>
              <a:t>ar</a:t>
            </a:r>
            <a:endParaRPr lang="en-US" altLang="zh-CN" dirty="0" smtClean="0"/>
          </a:p>
          <a:p>
            <a:pPr>
              <a:buFontTx/>
              <a:buNone/>
            </a:pPr>
            <a:endParaRPr lang="en-US" altLang="zh-CN" dirty="0" smtClean="0">
              <a:solidFill>
                <a:srgbClr val="00B0F0"/>
              </a:solidFill>
            </a:endParaRPr>
          </a:p>
          <a:p>
            <a:pPr>
              <a:buFontTx/>
              <a:buNone/>
            </a:pPr>
            <a:r>
              <a:rPr lang="en-US" altLang="zh-CN" dirty="0" smtClean="0">
                <a:solidFill>
                  <a:srgbClr val="00B0F0"/>
                </a:solidFill>
              </a:rPr>
              <a:t>ARFLAGS</a:t>
            </a:r>
            <a:r>
              <a:rPr lang="en-US" altLang="zh-CN" dirty="0" smtClean="0"/>
              <a:t>        </a:t>
            </a:r>
            <a:r>
              <a:rPr lang="zh-CN" altLang="en-US" dirty="0" smtClean="0"/>
              <a:t>默认值</a:t>
            </a:r>
            <a:r>
              <a:rPr lang="en-US" altLang="zh-CN" dirty="0" smtClean="0"/>
              <a:t>=</a:t>
            </a:r>
            <a:r>
              <a:rPr lang="en-US" altLang="zh-CN" dirty="0" err="1" smtClean="0"/>
              <a:t>rv</a:t>
            </a:r>
            <a:endParaRPr lang="en-US" altLang="zh-CN" dirty="0" smtClean="0"/>
          </a:p>
          <a:p>
            <a:pPr>
              <a:buFontTx/>
              <a:buNone/>
            </a:pPr>
            <a:endParaRPr lang="en-US" altLang="zh-CN" dirty="0" smtClean="0">
              <a:solidFill>
                <a:srgbClr val="00B0F0"/>
              </a:solidFill>
            </a:endParaRPr>
          </a:p>
          <a:p>
            <a:pPr>
              <a:buFontTx/>
              <a:buNone/>
            </a:pPr>
            <a:r>
              <a:rPr lang="en-US" altLang="zh-CN" dirty="0" smtClean="0">
                <a:solidFill>
                  <a:srgbClr val="00B0F0"/>
                </a:solidFill>
              </a:rPr>
              <a:t>AS</a:t>
            </a:r>
            <a:r>
              <a:rPr lang="en-US" altLang="zh-CN" dirty="0" smtClean="0"/>
              <a:t>                    </a:t>
            </a:r>
            <a:r>
              <a:rPr lang="zh-CN" altLang="en-US" dirty="0" smtClean="0"/>
              <a:t>汇编程序，默认值</a:t>
            </a:r>
            <a:r>
              <a:rPr lang="en-US" altLang="zh-CN" dirty="0" smtClean="0"/>
              <a:t>=as</a:t>
            </a:r>
          </a:p>
          <a:p>
            <a:pPr>
              <a:buFontTx/>
              <a:buNone/>
            </a:pPr>
            <a:endParaRPr lang="en-US" altLang="zh-CN" dirty="0" smtClean="0"/>
          </a:p>
          <a:p>
            <a:pPr>
              <a:buFontTx/>
              <a:buNone/>
            </a:pPr>
            <a:r>
              <a:rPr lang="en-US" altLang="zh-CN" dirty="0" smtClean="0">
                <a:solidFill>
                  <a:srgbClr val="00B0F0"/>
                </a:solidFill>
              </a:rPr>
              <a:t>ASFLAGS         </a:t>
            </a:r>
            <a:r>
              <a:rPr lang="zh-CN" altLang="en-US" dirty="0" smtClean="0"/>
              <a:t>汇编器编译标志</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Agenda</a:t>
            </a:r>
            <a:endParaRPr lang="zh-CN" altLang="en-US" dirty="0"/>
          </a:p>
        </p:txBody>
      </p:sp>
      <p:sp>
        <p:nvSpPr>
          <p:cNvPr id="3" name="内容占位符 2"/>
          <p:cNvSpPr>
            <a:spLocks noGrp="1"/>
          </p:cNvSpPr>
          <p:nvPr>
            <p:ph idx="1"/>
          </p:nvPr>
        </p:nvSpPr>
        <p:spPr>
          <a:xfrm>
            <a:off x="457200" y="908720"/>
            <a:ext cx="8229600" cy="5449238"/>
          </a:xfrm>
        </p:spPr>
        <p:txBody>
          <a:bodyPr/>
          <a:lstStyle/>
          <a:p>
            <a:r>
              <a:rPr lang="zh-CN" altLang="en-US" dirty="0" smtClean="0"/>
              <a:t>概述 </a:t>
            </a:r>
            <a:r>
              <a:rPr lang="en-US" altLang="zh-CN" dirty="0" smtClean="0"/>
              <a:t>(Overview)</a:t>
            </a:r>
          </a:p>
          <a:p>
            <a:endParaRPr lang="en-US" altLang="zh-CN" dirty="0" smtClean="0"/>
          </a:p>
          <a:p>
            <a:r>
              <a:rPr lang="en-US" altLang="zh-CN" dirty="0" err="1" smtClean="0"/>
              <a:t>gcc</a:t>
            </a:r>
            <a:r>
              <a:rPr lang="en-US" altLang="zh-CN" dirty="0" smtClean="0"/>
              <a:t>/g++ </a:t>
            </a:r>
            <a:r>
              <a:rPr lang="zh-CN" altLang="en-US" dirty="0" smtClean="0"/>
              <a:t>及相关参数介绍</a:t>
            </a:r>
            <a:endParaRPr lang="en-US" altLang="zh-CN" dirty="0" smtClean="0"/>
          </a:p>
          <a:p>
            <a:endParaRPr lang="en-US" altLang="zh-CN" dirty="0" smtClean="0"/>
          </a:p>
          <a:p>
            <a:r>
              <a:rPr lang="en-US" altLang="zh-CN" dirty="0" err="1" smtClean="0"/>
              <a:t>a</a:t>
            </a:r>
            <a:r>
              <a:rPr lang="en-US" altLang="zh-CN" dirty="0" err="1" smtClean="0"/>
              <a:t>utoconf</a:t>
            </a:r>
            <a:r>
              <a:rPr lang="en-US" altLang="zh-CN" dirty="0" smtClean="0"/>
              <a:t>, </a:t>
            </a:r>
            <a:r>
              <a:rPr lang="en-US" altLang="zh-CN" dirty="0" err="1" smtClean="0"/>
              <a:t>automake</a:t>
            </a:r>
            <a:r>
              <a:rPr lang="en-US" altLang="zh-CN" dirty="0" smtClean="0"/>
              <a:t>, </a:t>
            </a:r>
            <a:r>
              <a:rPr lang="en-US" altLang="zh-CN" dirty="0" smtClean="0"/>
              <a:t>Configure </a:t>
            </a:r>
            <a:r>
              <a:rPr lang="en-US" altLang="zh-CN" dirty="0" smtClean="0"/>
              <a:t>, </a:t>
            </a:r>
            <a:r>
              <a:rPr lang="en-US" altLang="zh-CN" dirty="0" err="1" smtClean="0"/>
              <a:t>Makefile</a:t>
            </a:r>
            <a:r>
              <a:rPr lang="en-US" altLang="zh-CN" dirty="0" smtClean="0"/>
              <a:t>, </a:t>
            </a:r>
            <a:r>
              <a:rPr lang="en-US" altLang="zh-CN" dirty="0" err="1" smtClean="0"/>
              <a:t>Libtools</a:t>
            </a:r>
            <a:r>
              <a:rPr lang="en-US" altLang="zh-CN" dirty="0" smtClean="0"/>
              <a:t>, GDB</a:t>
            </a:r>
            <a:r>
              <a:rPr lang="zh-CN" altLang="en-US" dirty="0" smtClean="0"/>
              <a:t>介绍</a:t>
            </a:r>
            <a:endParaRPr lang="en-US" altLang="zh-CN" dirty="0" smtClean="0"/>
          </a:p>
          <a:p>
            <a:endParaRPr lang="en-US" altLang="zh-CN" dirty="0" smtClean="0"/>
          </a:p>
          <a:p>
            <a:r>
              <a:rPr lang="zh-CN" altLang="en-US" dirty="0" smtClean="0"/>
              <a:t>内存泄露检测工具介绍 （</a:t>
            </a:r>
            <a:r>
              <a:rPr lang="en-US" altLang="zh-CN" dirty="0" err="1" smtClean="0"/>
              <a:t>Valgrind</a:t>
            </a:r>
            <a:r>
              <a:rPr lang="en-US" altLang="zh-CN" dirty="0" smtClean="0"/>
              <a:t>,  etc.</a:t>
            </a:r>
            <a:r>
              <a:rPr lang="zh-CN" altLang="en-US" dirty="0" smtClean="0"/>
              <a:t>）</a:t>
            </a:r>
            <a:endParaRPr lang="en-US" altLang="zh-CN" dirty="0" smtClean="0"/>
          </a:p>
          <a:p>
            <a:endParaRPr lang="en-US" altLang="zh-CN" dirty="0" smtClean="0"/>
          </a:p>
          <a:p>
            <a:r>
              <a:rPr lang="en-US" altLang="zh-CN" dirty="0" err="1" smtClean="0"/>
              <a:t>Lex</a:t>
            </a:r>
            <a:r>
              <a:rPr lang="zh-CN" altLang="en-US" dirty="0" smtClean="0"/>
              <a:t>介绍</a:t>
            </a:r>
            <a:endParaRPr lang="en-US" altLang="zh-CN" dirty="0" smtClean="0"/>
          </a:p>
          <a:p>
            <a:endParaRPr lang="en-US" altLang="zh-CN" dirty="0" smtClean="0"/>
          </a:p>
          <a:p>
            <a:r>
              <a:rPr lang="en-US" altLang="zh-CN" dirty="0" smtClean="0"/>
              <a:t>YACC</a:t>
            </a:r>
            <a:r>
              <a:rPr lang="zh-CN" altLang="en-US" dirty="0" smtClean="0"/>
              <a:t>介绍</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smtClean="0"/>
              <a:t>Makefile</a:t>
            </a:r>
            <a:r>
              <a:rPr lang="zh-CN" altLang="en-US" dirty="0" smtClean="0"/>
              <a:t>编写介绍</a:t>
            </a:r>
            <a:r>
              <a:rPr lang="en-US" altLang="zh-CN" dirty="0" smtClean="0"/>
              <a:t>---</a:t>
            </a:r>
            <a:r>
              <a:rPr lang="zh-CN" altLang="en-US" dirty="0" smtClean="0"/>
              <a:t>编写（</a:t>
            </a:r>
            <a:r>
              <a:rPr lang="en-US" altLang="zh-CN" dirty="0" smtClean="0"/>
              <a:t>Build a new </a:t>
            </a:r>
            <a:r>
              <a:rPr lang="en-US" altLang="zh-CN" dirty="0" err="1" smtClean="0"/>
              <a:t>Makefile</a:t>
            </a:r>
            <a:r>
              <a:rPr lang="zh-CN" altLang="en-US" dirty="0" smtClean="0"/>
              <a:t>）</a:t>
            </a:r>
            <a:endParaRPr lang="zh-CN" altLang="en-US" dirty="0"/>
          </a:p>
        </p:txBody>
      </p:sp>
      <p:sp>
        <p:nvSpPr>
          <p:cNvPr id="3" name="Content Placeholder 2"/>
          <p:cNvSpPr>
            <a:spLocks noGrp="1"/>
          </p:cNvSpPr>
          <p:nvPr>
            <p:ph idx="1"/>
          </p:nvPr>
        </p:nvSpPr>
        <p:spPr>
          <a:xfrm>
            <a:off x="457200" y="908720"/>
            <a:ext cx="8229600" cy="5734990"/>
          </a:xfrm>
        </p:spPr>
        <p:txBody>
          <a:bodyPr>
            <a:normAutofit/>
          </a:bodyPr>
          <a:lstStyle/>
          <a:p>
            <a:r>
              <a:rPr lang="en-US" altLang="zh-CN" dirty="0" smtClean="0"/>
              <a:t>g++</a:t>
            </a:r>
            <a:r>
              <a:rPr lang="zh-CN" altLang="en-US" dirty="0" smtClean="0"/>
              <a:t>的选项：</a:t>
            </a:r>
            <a:r>
              <a:rPr lang="en-US" altLang="zh-CN" dirty="0" smtClean="0">
                <a:solidFill>
                  <a:srgbClr val="FF0000"/>
                </a:solidFill>
              </a:rPr>
              <a:t>MM</a:t>
            </a:r>
            <a:r>
              <a:rPr lang="zh-CN" altLang="en-US" dirty="0" smtClean="0"/>
              <a:t>可以显示各个文件之间的依赖关系。</a:t>
            </a:r>
            <a:endParaRPr lang="en-US" altLang="zh-CN" dirty="0" smtClean="0"/>
          </a:p>
          <a:p>
            <a:endParaRPr lang="en-US" altLang="zh-CN" dirty="0" smtClean="0"/>
          </a:p>
          <a:p>
            <a:r>
              <a:rPr lang="zh-CN" altLang="en-US" dirty="0" smtClean="0"/>
              <a:t>一个具体的</a:t>
            </a:r>
            <a:r>
              <a:rPr lang="en-US" altLang="zh-CN" dirty="0" err="1" smtClean="0"/>
              <a:t>Makefile</a:t>
            </a:r>
            <a:r>
              <a:rPr lang="zh-CN" altLang="en-US" dirty="0" smtClean="0"/>
              <a:t>实例：</a:t>
            </a:r>
            <a:endParaRPr lang="en-US" altLang="zh-CN" dirty="0" smtClean="0"/>
          </a:p>
          <a:p>
            <a:endParaRPr lang="en-US" altLang="zh-CN" dirty="0" smtClean="0"/>
          </a:p>
          <a:p>
            <a:endParaRPr lang="en-US" altLang="zh-CN" dirty="0" smtClean="0"/>
          </a:p>
          <a:p>
            <a:r>
              <a:rPr lang="zh-CN" altLang="en-US" dirty="0" smtClean="0">
                <a:solidFill>
                  <a:srgbClr val="FF0000"/>
                </a:solidFill>
              </a:rPr>
              <a:t>其它高级用法</a:t>
            </a:r>
            <a:endParaRPr lang="en-US" altLang="zh-CN" dirty="0" smtClean="0">
              <a:solidFill>
                <a:srgbClr val="FF0000"/>
              </a:solidFill>
            </a:endParaRPr>
          </a:p>
          <a:p>
            <a:r>
              <a:rPr lang="en-US" altLang="zh-CN" dirty="0" smtClean="0"/>
              <a:t>1</a:t>
            </a:r>
            <a:r>
              <a:rPr lang="zh-CN" altLang="en-US" dirty="0" smtClean="0"/>
              <a:t>）分支语法</a:t>
            </a:r>
            <a:endParaRPr lang="en-US" altLang="zh-CN" dirty="0" smtClean="0"/>
          </a:p>
          <a:p>
            <a:r>
              <a:rPr lang="en-US" altLang="zh-CN" dirty="0" smtClean="0"/>
              <a:t>2</a:t>
            </a:r>
            <a:r>
              <a:rPr lang="zh-CN" altLang="en-US" dirty="0" smtClean="0"/>
              <a:t>）函数用法</a:t>
            </a:r>
            <a:endParaRPr lang="en-US" altLang="zh-CN" dirty="0" smtClean="0"/>
          </a:p>
          <a:p>
            <a:r>
              <a:rPr lang="en-US" altLang="zh-CN" dirty="0" smtClean="0"/>
              <a:t>3</a:t>
            </a:r>
            <a:r>
              <a:rPr lang="zh-CN" altLang="en-US" dirty="0" smtClean="0"/>
              <a:t>）自定义函数 （</a:t>
            </a:r>
            <a:r>
              <a:rPr lang="en-US" altLang="zh-CN" dirty="0" smtClean="0"/>
              <a:t>define</a:t>
            </a:r>
            <a:r>
              <a:rPr lang="zh-CN" altLang="en-US" dirty="0" smtClean="0"/>
              <a:t>）</a:t>
            </a:r>
            <a:endParaRPr lang="en-US" altLang="zh-CN" dirty="0" smtClean="0"/>
          </a:p>
          <a:p>
            <a:pPr lvl="1">
              <a:buSzPct val="100000"/>
              <a:buNone/>
            </a:pPr>
            <a:r>
              <a:rPr lang="en-US" altLang="zh-CN" sz="1400" dirty="0" smtClean="0">
                <a:solidFill>
                  <a:srgbClr val="00B050"/>
                </a:solidFill>
              </a:rPr>
              <a:t>define run-</a:t>
            </a:r>
            <a:r>
              <a:rPr lang="en-US" altLang="zh-CN" sz="1400" dirty="0" err="1" smtClean="0">
                <a:solidFill>
                  <a:srgbClr val="00B050"/>
                </a:solidFill>
              </a:rPr>
              <a:t>yacc</a:t>
            </a:r>
            <a:endParaRPr lang="en-US" altLang="zh-CN" sz="1400" dirty="0" smtClean="0">
              <a:solidFill>
                <a:srgbClr val="00B050"/>
              </a:solidFill>
            </a:endParaRPr>
          </a:p>
          <a:p>
            <a:pPr lvl="1">
              <a:buSzPct val="100000"/>
              <a:buNone/>
            </a:pPr>
            <a:r>
              <a:rPr lang="zh-CN" altLang="en-US" sz="1400" dirty="0" smtClean="0">
                <a:solidFill>
                  <a:srgbClr val="00B050"/>
                </a:solidFill>
              </a:rPr>
              <a:t>	</a:t>
            </a:r>
            <a:r>
              <a:rPr lang="en-US" altLang="zh-CN" sz="1400" dirty="0" err="1" smtClean="0">
                <a:solidFill>
                  <a:srgbClr val="00B050"/>
                </a:solidFill>
              </a:rPr>
              <a:t>yacc</a:t>
            </a:r>
            <a:r>
              <a:rPr lang="en-US" altLang="zh-CN" sz="1400" dirty="0" smtClean="0">
                <a:solidFill>
                  <a:srgbClr val="00B050"/>
                </a:solidFill>
              </a:rPr>
              <a:t> $(</a:t>
            </a:r>
            <a:r>
              <a:rPr lang="en-US" altLang="zh-CN" sz="1400" dirty="0" err="1" smtClean="0">
                <a:solidFill>
                  <a:srgbClr val="00B050"/>
                </a:solidFill>
              </a:rPr>
              <a:t>firstword</a:t>
            </a:r>
            <a:r>
              <a:rPr lang="en-US" altLang="zh-CN" sz="1400" dirty="0" smtClean="0">
                <a:solidFill>
                  <a:srgbClr val="00B050"/>
                </a:solidFill>
              </a:rPr>
              <a:t> $^)</a:t>
            </a:r>
          </a:p>
          <a:p>
            <a:pPr lvl="1">
              <a:buSzPct val="100000"/>
              <a:buNone/>
            </a:pPr>
            <a:r>
              <a:rPr lang="zh-CN" altLang="en-US" sz="1400" dirty="0" smtClean="0">
                <a:solidFill>
                  <a:srgbClr val="00B050"/>
                </a:solidFill>
              </a:rPr>
              <a:t>	</a:t>
            </a:r>
            <a:r>
              <a:rPr lang="en-US" altLang="zh-CN" sz="1400" dirty="0" err="1" smtClean="0">
                <a:solidFill>
                  <a:srgbClr val="00B050"/>
                </a:solidFill>
              </a:rPr>
              <a:t>mv</a:t>
            </a:r>
            <a:r>
              <a:rPr lang="en-US" altLang="zh-CN" sz="1400" dirty="0" smtClean="0">
                <a:solidFill>
                  <a:srgbClr val="00B050"/>
                </a:solidFill>
              </a:rPr>
              <a:t> </a:t>
            </a:r>
            <a:r>
              <a:rPr lang="en-US" altLang="zh-CN" sz="1400" dirty="0" err="1" smtClean="0">
                <a:solidFill>
                  <a:srgbClr val="00B050"/>
                </a:solidFill>
              </a:rPr>
              <a:t>y.tab.c</a:t>
            </a:r>
            <a:r>
              <a:rPr lang="en-US" altLang="zh-CN" sz="1400" dirty="0" smtClean="0">
                <a:solidFill>
                  <a:srgbClr val="00B050"/>
                </a:solidFill>
              </a:rPr>
              <a:t> $@</a:t>
            </a:r>
          </a:p>
          <a:p>
            <a:pPr lvl="1">
              <a:buSzPct val="100000"/>
              <a:buNone/>
            </a:pPr>
            <a:r>
              <a:rPr lang="en-US" altLang="zh-CN" sz="1400" dirty="0" err="1" smtClean="0">
                <a:solidFill>
                  <a:srgbClr val="00B050"/>
                </a:solidFill>
              </a:rPr>
              <a:t>endef</a:t>
            </a:r>
            <a:endParaRPr lang="en-US" altLang="zh-CN" sz="1400" dirty="0" smtClean="0">
              <a:solidFill>
                <a:srgbClr val="00B050"/>
              </a:solidFill>
            </a:endParaRPr>
          </a:p>
          <a:p>
            <a:pPr>
              <a:buSzPct val="100000"/>
              <a:buNone/>
            </a:pPr>
            <a:r>
              <a:rPr lang="zh-CN" altLang="en-US" dirty="0" smtClean="0">
                <a:solidFill>
                  <a:srgbClr val="FF0000"/>
                </a:solidFill>
              </a:rPr>
              <a:t>见官方文档</a:t>
            </a:r>
            <a:r>
              <a:rPr lang="en-US" altLang="zh-CN" dirty="0" smtClean="0">
                <a:solidFill>
                  <a:srgbClr val="FF0000"/>
                </a:solidFill>
              </a:rPr>
              <a:t>.</a:t>
            </a:r>
          </a:p>
          <a:p>
            <a:pPr>
              <a:buSzPct val="100000"/>
              <a:buNone/>
            </a:pPr>
            <a:endParaRPr lang="en-US" altLang="zh-CN" dirty="0" smtClean="0">
              <a:solidFill>
                <a:srgbClr val="00B050"/>
              </a:solidFill>
            </a:endParaRPr>
          </a:p>
          <a:p>
            <a:endParaRPr lang="en-US" altLang="zh-CN" dirty="0" smtClean="0"/>
          </a:p>
          <a:p>
            <a:endParaRPr lang="en-US" altLang="zh-CN" dirty="0" smtClean="0"/>
          </a:p>
          <a:p>
            <a:endParaRPr lang="zh-CN" altLang="en-US" dirty="0"/>
          </a:p>
        </p:txBody>
      </p:sp>
      <p:graphicFrame>
        <p:nvGraphicFramePr>
          <p:cNvPr id="4" name="Object 3"/>
          <p:cNvGraphicFramePr>
            <a:graphicFrameLocks noChangeAspect="1"/>
          </p:cNvGraphicFramePr>
          <p:nvPr/>
        </p:nvGraphicFramePr>
        <p:xfrm>
          <a:off x="1142976" y="2071678"/>
          <a:ext cx="800100" cy="711200"/>
        </p:xfrm>
        <a:graphic>
          <a:graphicData uri="http://schemas.openxmlformats.org/presentationml/2006/ole">
            <p:oleObj spid="_x0000_s4098" name="包装程序外壳对象" showAsIcon="1" r:id="rId4" imgW="799560" imgH="711360" progId="Package">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Configure </a:t>
            </a:r>
            <a:r>
              <a:rPr lang="zh-CN" altLang="en-US" dirty="0" smtClean="0"/>
              <a:t>介绍</a:t>
            </a:r>
            <a:r>
              <a:rPr lang="en-US" altLang="zh-CN" dirty="0" smtClean="0"/>
              <a:t>---</a:t>
            </a:r>
            <a:r>
              <a:rPr lang="zh-CN" altLang="en-US" dirty="0" smtClean="0"/>
              <a:t>综述</a:t>
            </a:r>
            <a:r>
              <a:rPr lang="en-US" altLang="zh-CN" dirty="0" smtClean="0"/>
              <a:t>(Overview)</a:t>
            </a:r>
            <a:r>
              <a:rPr lang="zh-CN" altLang="en-US" dirty="0" smtClean="0"/>
              <a:t>。</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目的</a:t>
            </a:r>
            <a:r>
              <a:rPr lang="zh-CN" altLang="en-US" dirty="0" smtClean="0"/>
              <a:t>：</a:t>
            </a:r>
            <a:endParaRPr lang="en-US" altLang="zh-CN" dirty="0" smtClean="0"/>
          </a:p>
          <a:p>
            <a:r>
              <a:rPr lang="zh-CN" altLang="en-US" dirty="0" smtClean="0"/>
              <a:t>对于一个大型的项目来说，手工编写</a:t>
            </a:r>
            <a:r>
              <a:rPr lang="en-US" altLang="zh-CN" dirty="0" err="1" smtClean="0"/>
              <a:t>Makefile</a:t>
            </a:r>
            <a:r>
              <a:rPr lang="zh-CN" altLang="en-US" dirty="0" smtClean="0"/>
              <a:t>几乎是一件 不可能的事情，特别对于那些源码目录结构复杂，源码文件众多的项目来说。</a:t>
            </a:r>
            <a:endParaRPr lang="en-US" altLang="zh-CN" dirty="0" smtClean="0"/>
          </a:p>
          <a:p>
            <a:endParaRPr lang="en-US" altLang="zh-CN" dirty="0" smtClean="0"/>
          </a:p>
          <a:p>
            <a:r>
              <a:rPr lang="zh-CN" altLang="en-US" dirty="0" smtClean="0"/>
              <a:t>因此，</a:t>
            </a:r>
            <a:r>
              <a:rPr lang="en-US" altLang="zh-CN" dirty="0" err="1" smtClean="0"/>
              <a:t>autoConf</a:t>
            </a:r>
            <a:r>
              <a:rPr lang="zh-CN" altLang="en-US" dirty="0" smtClean="0"/>
              <a:t>和</a:t>
            </a:r>
            <a:r>
              <a:rPr lang="en-US" altLang="zh-CN" dirty="0" err="1" smtClean="0"/>
              <a:t>automak</a:t>
            </a:r>
            <a:r>
              <a:rPr lang="zh-CN" altLang="en-US" dirty="0" smtClean="0"/>
              <a:t>解决了我们的难题，使得我们较为容易的编译和发布我们的系统。</a:t>
            </a:r>
            <a:endParaRPr lang="en-US" altLang="zh-CN"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Configure </a:t>
            </a:r>
            <a:r>
              <a:rPr lang="zh-CN" altLang="en-US" dirty="0" smtClean="0"/>
              <a:t>介绍</a:t>
            </a:r>
            <a:r>
              <a:rPr lang="en-US" altLang="zh-CN" dirty="0" smtClean="0"/>
              <a:t>---</a:t>
            </a:r>
            <a:r>
              <a:rPr lang="zh-CN" altLang="en-US" dirty="0" smtClean="0"/>
              <a:t>结构</a:t>
            </a:r>
            <a:r>
              <a:rPr lang="en-US" altLang="zh-CN" dirty="0" smtClean="0"/>
              <a:t>(Framework)</a:t>
            </a:r>
            <a:r>
              <a:rPr lang="zh-CN" altLang="en-US" dirty="0" smtClean="0"/>
              <a:t>。</a:t>
            </a:r>
            <a:endParaRPr lang="zh-CN" altLang="en-US" dirty="0"/>
          </a:p>
        </p:txBody>
      </p:sp>
      <p:sp>
        <p:nvSpPr>
          <p:cNvPr id="5" name="Content Placeholder 4"/>
          <p:cNvSpPr>
            <a:spLocks noGrp="1"/>
          </p:cNvSpPr>
          <p:nvPr>
            <p:ph idx="1"/>
          </p:nvPr>
        </p:nvSpPr>
        <p:spPr/>
        <p:txBody>
          <a:bodyPr/>
          <a:lstStyle/>
          <a:p>
            <a:r>
              <a:rPr lang="en-US" altLang="zh-CN" dirty="0" err="1" smtClean="0"/>
              <a:t>autoconf</a:t>
            </a:r>
            <a:r>
              <a:rPr lang="zh-CN" altLang="en-US" dirty="0" smtClean="0"/>
              <a:t>的框架图</a:t>
            </a:r>
            <a:endParaRPr lang="zh-CN" altLang="en-US" dirty="0"/>
          </a:p>
        </p:txBody>
      </p:sp>
      <p:pic>
        <p:nvPicPr>
          <p:cNvPr id="6" name="Picture 2"/>
          <p:cNvPicPr>
            <a:picLocks noChangeAspect="1" noChangeArrowheads="1"/>
          </p:cNvPicPr>
          <p:nvPr/>
        </p:nvPicPr>
        <p:blipFill>
          <a:blip r:embed="rId3"/>
          <a:srcRect/>
          <a:stretch>
            <a:fillRect/>
          </a:stretch>
        </p:blipFill>
        <p:spPr bwMode="auto">
          <a:xfrm>
            <a:off x="684213" y="908050"/>
            <a:ext cx="7920037" cy="5949950"/>
          </a:xfrm>
          <a:prstGeom prst="rect">
            <a:avLst/>
          </a:prstGeom>
          <a:noFill/>
          <a:ln w="9525">
            <a:noFill/>
            <a:miter lim="800000"/>
            <a:headEnd/>
            <a:tailEnd/>
          </a:ln>
        </p:spPr>
      </p:pic>
      <p:sp>
        <p:nvSpPr>
          <p:cNvPr id="7" name="TextBox 6"/>
          <p:cNvSpPr txBox="1"/>
          <p:nvPr/>
        </p:nvSpPr>
        <p:spPr>
          <a:xfrm>
            <a:off x="6143636" y="1071546"/>
            <a:ext cx="2571768" cy="646331"/>
          </a:xfrm>
          <a:prstGeom prst="rect">
            <a:avLst/>
          </a:prstGeom>
          <a:noFill/>
        </p:spPr>
        <p:txBody>
          <a:bodyPr wrap="square" rtlCol="0">
            <a:spAutoFit/>
          </a:bodyPr>
          <a:lstStyle/>
          <a:p>
            <a:r>
              <a:rPr lang="zh-CN" altLang="en-US" dirty="0" smtClean="0"/>
              <a:t>其中：</a:t>
            </a:r>
            <a:r>
              <a:rPr lang="zh-CN" altLang="en-US" dirty="0" smtClean="0">
                <a:solidFill>
                  <a:srgbClr val="FF0000"/>
                </a:solidFill>
              </a:rPr>
              <a:t>椭圆标示的为</a:t>
            </a:r>
            <a:endParaRPr lang="en-US" altLang="zh-CN" dirty="0" smtClean="0">
              <a:solidFill>
                <a:srgbClr val="FF0000"/>
              </a:solidFill>
            </a:endParaRPr>
          </a:p>
          <a:p>
            <a:r>
              <a:rPr lang="zh-CN" altLang="en-US" dirty="0" smtClean="0">
                <a:solidFill>
                  <a:srgbClr val="FF0000"/>
                </a:solidFill>
              </a:rPr>
              <a:t>所需执行的命令</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Configure </a:t>
            </a:r>
            <a:r>
              <a:rPr lang="zh-CN" altLang="en-US" dirty="0" smtClean="0"/>
              <a:t>介绍</a:t>
            </a:r>
            <a:r>
              <a:rPr lang="en-US" altLang="zh-CN" dirty="0" smtClean="0"/>
              <a:t>---</a:t>
            </a:r>
            <a:r>
              <a:rPr lang="zh-CN" altLang="en-US" dirty="0" smtClean="0"/>
              <a:t>构建一个</a:t>
            </a:r>
            <a:r>
              <a:rPr lang="en-US" altLang="zh-CN" dirty="0" smtClean="0"/>
              <a:t>configure</a:t>
            </a:r>
            <a:r>
              <a:rPr lang="zh-CN" altLang="en-US" dirty="0" smtClean="0"/>
              <a:t>文件。</a:t>
            </a:r>
            <a:endParaRPr lang="zh-CN" altLang="en-US" dirty="0"/>
          </a:p>
        </p:txBody>
      </p:sp>
      <p:sp>
        <p:nvSpPr>
          <p:cNvPr id="3" name="内容占位符 2"/>
          <p:cNvSpPr>
            <a:spLocks noGrp="1"/>
          </p:cNvSpPr>
          <p:nvPr>
            <p:ph idx="1"/>
          </p:nvPr>
        </p:nvSpPr>
        <p:spPr>
          <a:xfrm>
            <a:off x="457200" y="908720"/>
            <a:ext cx="8229600" cy="5449238"/>
          </a:xfrm>
        </p:spPr>
        <p:txBody>
          <a:bodyPr>
            <a:normAutofit fontScale="92500" lnSpcReduction="10000"/>
          </a:bodyPr>
          <a:lstStyle/>
          <a:p>
            <a:r>
              <a:rPr lang="zh-CN" altLang="en-US" dirty="0" smtClean="0"/>
              <a:t>下面我们根据上面的框架图，来构建一个 </a:t>
            </a:r>
            <a:r>
              <a:rPr lang="en-US" altLang="zh-CN" dirty="0" smtClean="0"/>
              <a:t>configure</a:t>
            </a:r>
            <a:r>
              <a:rPr lang="zh-CN" altLang="en-US" dirty="0" smtClean="0"/>
              <a:t>文件。</a:t>
            </a:r>
            <a:endParaRPr lang="en-US" altLang="zh-CN" dirty="0" smtClean="0"/>
          </a:p>
          <a:p>
            <a:endParaRPr lang="en-US" altLang="zh-CN" dirty="0" smtClean="0"/>
          </a:p>
          <a:p>
            <a:r>
              <a:rPr lang="en-US" altLang="zh-CN" dirty="0" smtClean="0"/>
              <a:t>1</a:t>
            </a:r>
            <a:r>
              <a:rPr lang="zh-CN" altLang="en-US" dirty="0" smtClean="0"/>
              <a:t>）首先我们使用</a:t>
            </a:r>
            <a:r>
              <a:rPr lang="en-US" altLang="zh-CN" dirty="0" err="1" smtClean="0"/>
              <a:t>autoscan</a:t>
            </a:r>
            <a:r>
              <a:rPr lang="en-US" altLang="zh-CN" dirty="0" smtClean="0"/>
              <a:t> </a:t>
            </a:r>
            <a:r>
              <a:rPr lang="zh-CN" altLang="en-US" dirty="0" smtClean="0"/>
              <a:t>命令对我们的源码进行扫描以获得我们当前项目的目录结构和并对以一些参数设置初始值，其产生的文件：</a:t>
            </a:r>
            <a:r>
              <a:rPr lang="en-US" altLang="zh-CN" dirty="0" err="1" smtClean="0">
                <a:solidFill>
                  <a:srgbClr val="FF0000"/>
                </a:solidFill>
              </a:rPr>
              <a:t>configure.scan</a:t>
            </a:r>
            <a:r>
              <a:rPr lang="zh-CN" altLang="en-US" dirty="0" smtClean="0">
                <a:solidFill>
                  <a:srgbClr val="FF0000"/>
                </a:solidFill>
              </a:rPr>
              <a:t>文件</a:t>
            </a:r>
            <a:r>
              <a:rPr lang="zh-CN" altLang="en-US" dirty="0" smtClean="0"/>
              <a:t>。</a:t>
            </a:r>
            <a:endParaRPr lang="en-US" altLang="zh-CN" dirty="0" smtClean="0"/>
          </a:p>
          <a:p>
            <a:endParaRPr lang="en-US" altLang="zh-CN" dirty="0" smtClean="0"/>
          </a:p>
          <a:p>
            <a:r>
              <a:rPr lang="en-US" altLang="zh-CN" dirty="0" smtClean="0"/>
              <a:t>2</a:t>
            </a:r>
            <a:r>
              <a:rPr lang="zh-CN" altLang="en-US" dirty="0" smtClean="0"/>
              <a:t>）使用</a:t>
            </a:r>
            <a:r>
              <a:rPr lang="en-US" altLang="zh-CN" dirty="0" smtClean="0"/>
              <a:t>vi/</a:t>
            </a:r>
            <a:r>
              <a:rPr lang="en-US" altLang="zh-CN" dirty="0" err="1" smtClean="0"/>
              <a:t>emacs</a:t>
            </a:r>
            <a:r>
              <a:rPr lang="zh-CN" altLang="en-US" dirty="0" smtClean="0"/>
              <a:t>编辑</a:t>
            </a:r>
            <a:r>
              <a:rPr lang="en-US" altLang="zh-CN" dirty="0" err="1" smtClean="0"/>
              <a:t>configure.scan</a:t>
            </a:r>
            <a:r>
              <a:rPr lang="zh-CN" altLang="en-US" dirty="0" smtClean="0"/>
              <a:t>文件，并其编辑后的结果从命名为 </a:t>
            </a:r>
            <a:r>
              <a:rPr lang="en-US" altLang="zh-CN" dirty="0" err="1" smtClean="0">
                <a:solidFill>
                  <a:srgbClr val="FF0000"/>
                </a:solidFill>
              </a:rPr>
              <a:t>configure.in</a:t>
            </a:r>
            <a:r>
              <a:rPr lang="en-US" altLang="zh-CN" dirty="0" smtClean="0">
                <a:solidFill>
                  <a:srgbClr val="FF0000"/>
                </a:solidFill>
              </a:rPr>
              <a:t>/configure.ac (.in</a:t>
            </a:r>
            <a:r>
              <a:rPr lang="zh-CN" altLang="en-US" dirty="0" smtClean="0">
                <a:solidFill>
                  <a:srgbClr val="FF0000"/>
                </a:solidFill>
              </a:rPr>
              <a:t>即配置文件</a:t>
            </a:r>
            <a:r>
              <a:rPr lang="en-US" altLang="zh-CN" dirty="0" smtClean="0">
                <a:solidFill>
                  <a:srgbClr val="FF0000"/>
                </a:solidFill>
              </a:rPr>
              <a:t>, .ac</a:t>
            </a:r>
            <a:r>
              <a:rPr lang="zh-CN" altLang="en-US" dirty="0" smtClean="0">
                <a:solidFill>
                  <a:srgbClr val="FF0000"/>
                </a:solidFill>
              </a:rPr>
              <a:t>即</a:t>
            </a:r>
            <a:r>
              <a:rPr lang="en-US" altLang="zh-CN" dirty="0" smtClean="0">
                <a:solidFill>
                  <a:srgbClr val="FF0000"/>
                </a:solidFill>
              </a:rPr>
              <a:t>auto conf)</a:t>
            </a:r>
          </a:p>
          <a:p>
            <a:endParaRPr lang="en-US" altLang="zh-CN" dirty="0" smtClean="0">
              <a:solidFill>
                <a:srgbClr val="FF0000"/>
              </a:solidFill>
            </a:endParaRPr>
          </a:p>
          <a:p>
            <a:r>
              <a:rPr lang="en-US" altLang="zh-CN" dirty="0" smtClean="0"/>
              <a:t>3</a:t>
            </a:r>
            <a:r>
              <a:rPr lang="zh-CN" altLang="en-US" dirty="0" smtClean="0"/>
              <a:t>）执行</a:t>
            </a:r>
            <a:r>
              <a:rPr lang="en-US" altLang="zh-CN" dirty="0" err="1" smtClean="0">
                <a:solidFill>
                  <a:srgbClr val="FF0000"/>
                </a:solidFill>
              </a:rPr>
              <a:t>aclocal</a:t>
            </a:r>
            <a:r>
              <a:rPr lang="en-US" altLang="zh-CN" dirty="0" smtClean="0"/>
              <a:t> </a:t>
            </a:r>
            <a:r>
              <a:rPr lang="zh-CN" altLang="en-US" dirty="0" smtClean="0"/>
              <a:t>为</a:t>
            </a:r>
            <a:r>
              <a:rPr lang="en-US" altLang="zh-CN" dirty="0" err="1" smtClean="0"/>
              <a:t>configure.in</a:t>
            </a:r>
            <a:r>
              <a:rPr lang="zh-CN" altLang="en-US" dirty="0" smtClean="0"/>
              <a:t>文件生成相应的</a:t>
            </a:r>
            <a:r>
              <a:rPr lang="en-US" altLang="zh-CN" dirty="0" smtClean="0"/>
              <a:t>.m4</a:t>
            </a:r>
            <a:r>
              <a:rPr lang="zh-CN" altLang="en-US" dirty="0" smtClean="0"/>
              <a:t>文件，该命令生成：</a:t>
            </a:r>
            <a:r>
              <a:rPr lang="en-US" altLang="zh-CN" dirty="0" smtClean="0">
                <a:solidFill>
                  <a:srgbClr val="FF0000"/>
                </a:solidFill>
              </a:rPr>
              <a:t>aclocal.m4 </a:t>
            </a:r>
            <a:r>
              <a:rPr lang="zh-CN" altLang="en-US" dirty="0" smtClean="0">
                <a:solidFill>
                  <a:srgbClr val="FF0000"/>
                </a:solidFill>
              </a:rPr>
              <a:t>文件</a:t>
            </a:r>
            <a:r>
              <a:rPr lang="en-US" altLang="zh-CN" dirty="0" smtClean="0">
                <a:solidFill>
                  <a:srgbClr val="FF0000"/>
                </a:solidFill>
              </a:rPr>
              <a:t>, .m4</a:t>
            </a:r>
            <a:r>
              <a:rPr lang="zh-CN" altLang="en-US" dirty="0" smtClean="0">
                <a:solidFill>
                  <a:srgbClr val="FF0000"/>
                </a:solidFill>
              </a:rPr>
              <a:t>文件中定义了一些在</a:t>
            </a:r>
            <a:r>
              <a:rPr lang="en-US" altLang="zh-CN" dirty="0" smtClean="0">
                <a:solidFill>
                  <a:srgbClr val="FF0000"/>
                </a:solidFill>
              </a:rPr>
              <a:t>configure</a:t>
            </a:r>
            <a:r>
              <a:rPr lang="zh-CN" altLang="en-US" dirty="0" smtClean="0">
                <a:solidFill>
                  <a:srgbClr val="FF0000"/>
                </a:solidFill>
              </a:rPr>
              <a:t>文件中所用的宏及其定义</a:t>
            </a:r>
            <a:r>
              <a:rPr lang="zh-CN" altLang="en-US" dirty="0" smtClean="0"/>
              <a:t>。</a:t>
            </a:r>
            <a:endParaRPr lang="en-US" altLang="zh-CN" dirty="0" smtClean="0"/>
          </a:p>
          <a:p>
            <a:endParaRPr lang="en-US" altLang="zh-CN" dirty="0" smtClean="0"/>
          </a:p>
          <a:p>
            <a:r>
              <a:rPr lang="en-US" altLang="zh-CN" dirty="0" smtClean="0"/>
              <a:t>4</a:t>
            </a:r>
            <a:r>
              <a:rPr lang="zh-CN" altLang="en-US" dirty="0" smtClean="0"/>
              <a:t>） 运行</a:t>
            </a:r>
            <a:r>
              <a:rPr lang="en-US" altLang="zh-CN" dirty="0" err="1" smtClean="0">
                <a:solidFill>
                  <a:srgbClr val="FF0000"/>
                </a:solidFill>
              </a:rPr>
              <a:t>autconf</a:t>
            </a:r>
            <a:r>
              <a:rPr lang="en-US" altLang="zh-CN" dirty="0" smtClean="0"/>
              <a:t> </a:t>
            </a:r>
            <a:r>
              <a:rPr lang="zh-CN" altLang="en-US" dirty="0" smtClean="0"/>
              <a:t>系统将根据</a:t>
            </a:r>
            <a:r>
              <a:rPr lang="en-US" altLang="zh-CN" dirty="0" err="1" smtClean="0"/>
              <a:t>configure.in</a:t>
            </a:r>
            <a:r>
              <a:rPr lang="zh-CN" altLang="en-US" dirty="0" smtClean="0"/>
              <a:t>以及</a:t>
            </a:r>
            <a:r>
              <a:rPr lang="en-US" altLang="zh-CN" dirty="0" smtClean="0"/>
              <a:t>acloacl.m4</a:t>
            </a:r>
            <a:r>
              <a:rPr lang="zh-CN" altLang="en-US" dirty="0" smtClean="0"/>
              <a:t>文件生成      </a:t>
            </a:r>
            <a:r>
              <a:rPr lang="en-US" altLang="zh-CN" dirty="0" smtClean="0">
                <a:solidFill>
                  <a:srgbClr val="FF0000"/>
                </a:solidFill>
              </a:rPr>
              <a:t>configure</a:t>
            </a:r>
            <a:r>
              <a:rPr lang="zh-CN" altLang="en-US" dirty="0" smtClean="0"/>
              <a:t>脚本文件</a:t>
            </a:r>
            <a:endParaRPr lang="en-US" altLang="zh-CN"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Configure </a:t>
            </a:r>
            <a:r>
              <a:rPr lang="zh-CN" altLang="en-US" dirty="0" smtClean="0"/>
              <a:t>介绍</a:t>
            </a:r>
            <a:r>
              <a:rPr lang="en-US" altLang="zh-CN" dirty="0" smtClean="0"/>
              <a:t>---configure</a:t>
            </a:r>
            <a:r>
              <a:rPr lang="zh-CN" altLang="en-US" dirty="0" smtClean="0"/>
              <a:t>文件结构说明</a:t>
            </a:r>
            <a:endParaRPr lang="zh-CN" altLang="en-US" dirty="0"/>
          </a:p>
        </p:txBody>
      </p:sp>
      <p:sp>
        <p:nvSpPr>
          <p:cNvPr id="3" name="内容占位符 2"/>
          <p:cNvSpPr>
            <a:spLocks noGrp="1"/>
          </p:cNvSpPr>
          <p:nvPr>
            <p:ph idx="1"/>
          </p:nvPr>
        </p:nvSpPr>
        <p:spPr/>
        <p:txBody>
          <a:bodyPr/>
          <a:lstStyle/>
          <a:p>
            <a:r>
              <a:rPr lang="zh-CN" altLang="en-US" dirty="0" smtClean="0"/>
              <a:t>一个</a:t>
            </a:r>
            <a:r>
              <a:rPr lang="en-US" altLang="zh-CN" dirty="0" err="1" smtClean="0"/>
              <a:t>configure.in</a:t>
            </a:r>
            <a:r>
              <a:rPr lang="en-US" altLang="zh-CN" dirty="0" smtClean="0"/>
              <a:t> </a:t>
            </a:r>
            <a:r>
              <a:rPr lang="zh-CN" altLang="en-US" dirty="0" smtClean="0"/>
              <a:t>的文件格式通常如下：</a:t>
            </a:r>
            <a:endParaRPr lang="en-US" altLang="zh-CN" dirty="0" smtClean="0"/>
          </a:p>
          <a:p>
            <a:pPr lvl="1"/>
            <a:endParaRPr lang="en-US" altLang="zh-CN" dirty="0" smtClean="0">
              <a:solidFill>
                <a:srgbClr val="00B0F0"/>
              </a:solidFill>
            </a:endParaRPr>
          </a:p>
          <a:p>
            <a:pPr lvl="1"/>
            <a:r>
              <a:rPr lang="en-US" altLang="zh-CN" dirty="0" smtClean="0">
                <a:solidFill>
                  <a:srgbClr val="00B0F0"/>
                </a:solidFill>
              </a:rPr>
              <a:t>AC_INIT                           (</a:t>
            </a:r>
            <a:r>
              <a:rPr lang="zh-CN" altLang="en-US" dirty="0" smtClean="0">
                <a:solidFill>
                  <a:srgbClr val="00B0F0"/>
                </a:solidFill>
              </a:rPr>
              <a:t>此开始</a:t>
            </a:r>
            <a:r>
              <a:rPr lang="en-US" altLang="zh-CN" dirty="0" smtClean="0">
                <a:solidFill>
                  <a:srgbClr val="00B0F0"/>
                </a:solidFill>
              </a:rPr>
              <a:t>)</a:t>
            </a:r>
          </a:p>
          <a:p>
            <a:pPr lvl="1"/>
            <a:r>
              <a:rPr lang="zh-CN" altLang="en-US" dirty="0" smtClean="0">
                <a:solidFill>
                  <a:srgbClr val="00B0F0"/>
                </a:solidFill>
              </a:rPr>
              <a:t>测试程序</a:t>
            </a:r>
          </a:p>
          <a:p>
            <a:pPr lvl="1"/>
            <a:r>
              <a:rPr lang="zh-CN" altLang="en-US" dirty="0" smtClean="0">
                <a:solidFill>
                  <a:srgbClr val="00B0F0"/>
                </a:solidFill>
              </a:rPr>
              <a:t>测试函数库</a:t>
            </a:r>
          </a:p>
          <a:p>
            <a:pPr lvl="1"/>
            <a:r>
              <a:rPr lang="zh-CN" altLang="en-US" dirty="0" smtClean="0">
                <a:solidFill>
                  <a:srgbClr val="00B0F0"/>
                </a:solidFill>
              </a:rPr>
              <a:t>测试头文件</a:t>
            </a:r>
          </a:p>
          <a:p>
            <a:pPr lvl="1"/>
            <a:r>
              <a:rPr lang="zh-CN" altLang="en-US" dirty="0" smtClean="0">
                <a:solidFill>
                  <a:srgbClr val="00B0F0"/>
                </a:solidFill>
              </a:rPr>
              <a:t>测试类型定义</a:t>
            </a:r>
          </a:p>
          <a:p>
            <a:pPr lvl="1"/>
            <a:r>
              <a:rPr lang="zh-CN" altLang="en-US" dirty="0" smtClean="0">
                <a:solidFill>
                  <a:srgbClr val="00B0F0"/>
                </a:solidFill>
              </a:rPr>
              <a:t>测试结构</a:t>
            </a:r>
          </a:p>
          <a:p>
            <a:pPr lvl="1"/>
            <a:r>
              <a:rPr lang="zh-CN" altLang="en-US" dirty="0" smtClean="0">
                <a:solidFill>
                  <a:srgbClr val="00B0F0"/>
                </a:solidFill>
              </a:rPr>
              <a:t>测试编译器特性</a:t>
            </a:r>
          </a:p>
          <a:p>
            <a:pPr lvl="1"/>
            <a:r>
              <a:rPr lang="zh-CN" altLang="en-US" dirty="0" smtClean="0">
                <a:solidFill>
                  <a:srgbClr val="00B0F0"/>
                </a:solidFill>
              </a:rPr>
              <a:t>测试库函数</a:t>
            </a:r>
          </a:p>
          <a:p>
            <a:pPr lvl="1"/>
            <a:r>
              <a:rPr lang="zh-CN" altLang="en-US" dirty="0" smtClean="0">
                <a:solidFill>
                  <a:srgbClr val="00B0F0"/>
                </a:solidFill>
              </a:rPr>
              <a:t>测试系统调用</a:t>
            </a:r>
          </a:p>
          <a:p>
            <a:pPr lvl="1"/>
            <a:r>
              <a:rPr lang="en-US" altLang="zh-CN" dirty="0" smtClean="0">
                <a:solidFill>
                  <a:srgbClr val="00B0F0"/>
                </a:solidFill>
              </a:rPr>
              <a:t>AC_OUTPUT                 (</a:t>
            </a:r>
            <a:r>
              <a:rPr lang="zh-CN" altLang="en-US" dirty="0" smtClean="0">
                <a:solidFill>
                  <a:srgbClr val="00B0F0"/>
                </a:solidFill>
              </a:rPr>
              <a:t>以此结束</a:t>
            </a:r>
            <a:r>
              <a:rPr lang="en-US" altLang="zh-CN" dirty="0" smtClean="0">
                <a:solidFill>
                  <a:srgbClr val="00B0F0"/>
                </a:solidFill>
              </a:rPr>
              <a:t>)</a:t>
            </a:r>
            <a:endParaRPr lang="zh-CN" altLang="en-US" dirty="0" smtClean="0">
              <a:solidFill>
                <a:srgbClr val="00B0F0"/>
              </a:solidFill>
            </a:endParaRPr>
          </a:p>
          <a:p>
            <a:endParaRPr lang="en-US" altLang="zh-CN"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Configure </a:t>
            </a:r>
            <a:r>
              <a:rPr lang="zh-CN" altLang="en-US" dirty="0" smtClean="0"/>
              <a:t>介绍。</a:t>
            </a:r>
            <a:endParaRPr lang="zh-CN" altLang="en-US" dirty="0"/>
          </a:p>
        </p:txBody>
      </p:sp>
      <p:graphicFrame>
        <p:nvGraphicFramePr>
          <p:cNvPr id="4" name="内容占位符 3"/>
          <p:cNvGraphicFramePr>
            <a:graphicFrameLocks noGrp="1"/>
          </p:cNvGraphicFramePr>
          <p:nvPr>
            <p:ph idx="1"/>
          </p:nvPr>
        </p:nvGraphicFramePr>
        <p:xfrm>
          <a:off x="457200" y="1282700"/>
          <a:ext cx="8229600" cy="48818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zh-CN" altLang="en-US" dirty="0" smtClean="0"/>
                        <a:t>宏</a:t>
                      </a:r>
                      <a:endParaRPr lang="zh-CN" altLang="en-US" dirty="0"/>
                    </a:p>
                  </a:txBody>
                  <a:tcPr/>
                </a:tc>
                <a:tc>
                  <a:txBody>
                    <a:bodyPr/>
                    <a:lstStyle/>
                    <a:p>
                      <a:pPr algn="ctr"/>
                      <a:r>
                        <a:rPr lang="zh-CN" altLang="en-US" dirty="0" smtClean="0"/>
                        <a:t>含义</a:t>
                      </a:r>
                      <a:endParaRPr lang="zh-CN" altLang="en-US" dirty="0"/>
                    </a:p>
                  </a:txBody>
                  <a:tcPr/>
                </a:tc>
              </a:tr>
              <a:tr h="370840">
                <a:tc>
                  <a:txBody>
                    <a:bodyPr/>
                    <a:lstStyle/>
                    <a:p>
                      <a:r>
                        <a:rPr lang="en-US" altLang="zh-CN" b="1" i="1" dirty="0" smtClean="0"/>
                        <a:t>AC_INIT(FILE)</a:t>
                      </a:r>
                      <a:endParaRPr lang="zh-CN" altLang="en-US" b="1" i="1" dirty="0"/>
                    </a:p>
                  </a:txBody>
                  <a:tcPr/>
                </a:tc>
                <a:tc>
                  <a:txBody>
                    <a:bodyPr/>
                    <a:lstStyle/>
                    <a:p>
                      <a:r>
                        <a:rPr lang="zh-CN" altLang="en-US" dirty="0" smtClean="0"/>
                        <a:t>用来检查源代码所在的路径。</a:t>
                      </a:r>
                      <a:endParaRPr lang="zh-CN" altLang="en-US" dirty="0"/>
                    </a:p>
                  </a:txBody>
                  <a:tcPr/>
                </a:tc>
              </a:tr>
              <a:tr h="370840">
                <a:tc>
                  <a:txBody>
                    <a:bodyPr/>
                    <a:lstStyle/>
                    <a:p>
                      <a:r>
                        <a:rPr lang="en-US" altLang="zh-CN" b="1" i="1" dirty="0" smtClean="0"/>
                        <a:t>AM_INIT_AUTOMAKE(PACKAGE, VERSION)</a:t>
                      </a:r>
                      <a:endParaRPr lang="zh-CN" altLang="en-US" b="1" i="1" dirty="0"/>
                    </a:p>
                  </a:txBody>
                  <a:tcPr/>
                </a:tc>
                <a:tc>
                  <a:txBody>
                    <a:bodyPr/>
                    <a:lstStyle/>
                    <a:p>
                      <a:r>
                        <a:rPr lang="zh-CN" altLang="en-US" sz="1200" dirty="0" smtClean="0"/>
                        <a:t>这个宏是必须的，它描述了我们将要生成的软件包的名字及其版本号：</a:t>
                      </a:r>
                      <a:r>
                        <a:rPr lang="en-US" altLang="zh-CN" sz="1200" dirty="0" smtClean="0"/>
                        <a:t>PACKAGE</a:t>
                      </a:r>
                      <a:r>
                        <a:rPr lang="zh-CN" altLang="en-US" sz="1200" dirty="0" smtClean="0"/>
                        <a:t>是软件包的名字，</a:t>
                      </a:r>
                      <a:r>
                        <a:rPr lang="en-US" altLang="zh-CN" sz="1200" dirty="0" smtClean="0"/>
                        <a:t>VERSION</a:t>
                      </a:r>
                      <a:r>
                        <a:rPr lang="zh-CN" altLang="en-US" sz="1200" dirty="0" smtClean="0"/>
                        <a:t>是版本号。当你使用</a:t>
                      </a:r>
                      <a:r>
                        <a:rPr lang="en-US" altLang="zh-CN" sz="1200" dirty="0" smtClean="0"/>
                        <a:t>make dist</a:t>
                      </a:r>
                      <a:r>
                        <a:rPr lang="zh-CN" altLang="en-US" sz="1200" dirty="0" smtClean="0"/>
                        <a:t>命令时，它会给你生成一个类似</a:t>
                      </a:r>
                      <a:r>
                        <a:rPr lang="en-US" altLang="zh-CN" sz="1200" dirty="0" smtClean="0"/>
                        <a:t>helloworld-1.0.tar.gz</a:t>
                      </a:r>
                      <a:r>
                        <a:rPr lang="zh-CN" altLang="en-US" sz="1200" dirty="0" smtClean="0"/>
                        <a:t>的软件发行包，其中就有对应的软件包的名字和版本号。</a:t>
                      </a:r>
                      <a:endParaRPr lang="en-US" altLang="zh-CN" sz="1200" dirty="0" smtClean="0"/>
                    </a:p>
                  </a:txBody>
                  <a:tcPr/>
                </a:tc>
              </a:tr>
              <a:tr h="370840">
                <a:tc>
                  <a:txBody>
                    <a:bodyPr/>
                    <a:lstStyle/>
                    <a:p>
                      <a:r>
                        <a:rPr lang="en-US" altLang="zh-CN" b="1" i="1" dirty="0" smtClean="0"/>
                        <a:t>AC_PROG_CC</a:t>
                      </a:r>
                      <a:endParaRPr lang="zh-CN" altLang="en-US" b="1" i="1" dirty="0"/>
                    </a:p>
                  </a:txBody>
                  <a:tcPr/>
                </a:tc>
                <a:tc>
                  <a:txBody>
                    <a:bodyPr/>
                    <a:lstStyle/>
                    <a:p>
                      <a:r>
                        <a:rPr lang="zh-CN" altLang="en-US" dirty="0" smtClean="0"/>
                        <a:t>检查系统所用的</a:t>
                      </a:r>
                      <a:r>
                        <a:rPr lang="en-US" altLang="zh-CN" dirty="0" smtClean="0"/>
                        <a:t>C</a:t>
                      </a:r>
                      <a:r>
                        <a:rPr lang="zh-CN" altLang="en-US" dirty="0" smtClean="0"/>
                        <a:t>编译器。</a:t>
                      </a:r>
                      <a:endParaRPr lang="zh-CN" altLang="en-US" dirty="0"/>
                    </a:p>
                  </a:txBody>
                  <a:tcPr/>
                </a:tc>
              </a:tr>
              <a:tr h="370840">
                <a:tc>
                  <a:txBody>
                    <a:bodyPr/>
                    <a:lstStyle/>
                    <a:p>
                      <a:r>
                        <a:rPr lang="en-US" altLang="zh-CN" sz="1600" b="1" i="1" dirty="0" smtClean="0"/>
                        <a:t>AC_CHECK_LIB (library, function, [action-if-found], [action-if-not-found], [other-libraries])</a:t>
                      </a:r>
                      <a:endParaRPr lang="zh-CN" altLang="en-US" sz="1600" b="1" i="1" dirty="0"/>
                    </a:p>
                  </a:txBody>
                  <a:tcPr/>
                </a:tc>
                <a:tc>
                  <a:txBody>
                    <a:bodyPr/>
                    <a:lstStyle/>
                    <a:p>
                      <a:r>
                        <a:rPr lang="zh-CN" altLang="en-US" sz="1200" dirty="0" smtClean="0"/>
                        <a:t>该宏用来检查</a:t>
                      </a:r>
                      <a:r>
                        <a:rPr lang="en-US" altLang="zh-CN" sz="1200" dirty="0" smtClean="0"/>
                        <a:t>lib</a:t>
                      </a:r>
                      <a:r>
                        <a:rPr lang="zh-CN" altLang="en-US" sz="1200" dirty="0" smtClean="0"/>
                        <a:t>库中是否存在指定的函数。当测试成功时，执行</a:t>
                      </a:r>
                      <a:r>
                        <a:rPr lang="en-US" altLang="zh-CN" sz="1200" dirty="0" smtClean="0"/>
                        <a:t>shell</a:t>
                      </a:r>
                      <a:r>
                        <a:rPr lang="zh-CN" altLang="en-US" sz="1200" dirty="0" smtClean="0"/>
                        <a:t>命令</a:t>
                      </a:r>
                      <a:r>
                        <a:rPr lang="en-US" altLang="zh-CN" sz="1200" dirty="0" err="1" smtClean="0"/>
                        <a:t>action_if_found</a:t>
                      </a:r>
                      <a:r>
                        <a:rPr lang="zh-CN" altLang="en-US" sz="1200" dirty="0" smtClean="0"/>
                        <a:t>或者</a:t>
                      </a:r>
                      <a:r>
                        <a:rPr lang="en-US" altLang="zh-CN" sz="1200" dirty="0" err="1" smtClean="0"/>
                        <a:t>action_if_found</a:t>
                      </a:r>
                      <a:r>
                        <a:rPr lang="zh-CN" altLang="en-US" sz="1200" dirty="0" smtClean="0"/>
                        <a:t>当为空时，在输出变量</a:t>
                      </a:r>
                      <a:r>
                        <a:rPr lang="en-US" altLang="zh-CN" sz="1200" dirty="0" smtClean="0"/>
                        <a:t>LIBS</a:t>
                      </a:r>
                      <a:r>
                        <a:rPr lang="zh-CN" altLang="en-US" sz="1200" dirty="0" smtClean="0"/>
                        <a:t>中添加</a:t>
                      </a:r>
                      <a:r>
                        <a:rPr lang="en-US" altLang="zh-CN" sz="1200" dirty="0" smtClean="0"/>
                        <a:t>-</a:t>
                      </a:r>
                      <a:r>
                        <a:rPr lang="en-US" altLang="zh-CN" sz="1200" dirty="0" err="1" smtClean="0"/>
                        <a:t>llib</a:t>
                      </a:r>
                      <a:r>
                        <a:rPr lang="zh-CN" altLang="en-US" sz="1200" dirty="0" smtClean="0"/>
                        <a:t>。 </a:t>
                      </a:r>
                      <a:r>
                        <a:rPr lang="en-US" altLang="zh-CN" sz="1200" dirty="0" err="1" smtClean="0"/>
                        <a:t>action_if_not_found</a:t>
                      </a:r>
                      <a:r>
                        <a:rPr lang="zh-CN" altLang="en-US" sz="1200" dirty="0" smtClean="0"/>
                        <a:t>把</a:t>
                      </a:r>
                      <a:r>
                        <a:rPr lang="en-US" altLang="zh-CN" sz="1200" dirty="0" smtClean="0"/>
                        <a:t>-</a:t>
                      </a:r>
                      <a:r>
                        <a:rPr lang="en-US" altLang="zh-CN" sz="1200" dirty="0" err="1" smtClean="0"/>
                        <a:t>lother_libs</a:t>
                      </a:r>
                      <a:r>
                        <a:rPr lang="zh-CN" altLang="en-US" sz="1200" dirty="0" smtClean="0"/>
                        <a:t>选项传给</a:t>
                      </a:r>
                      <a:r>
                        <a:rPr lang="en-US" altLang="zh-CN" sz="1200" dirty="0" smtClean="0"/>
                        <a:t>link</a:t>
                      </a:r>
                      <a:r>
                        <a:rPr lang="zh-CN" altLang="en-US" sz="1200" dirty="0" smtClean="0"/>
                        <a:t>命令。</a:t>
                      </a:r>
                      <a:endParaRPr lang="zh-CN" altLang="en-US" sz="1200" dirty="0"/>
                    </a:p>
                  </a:txBody>
                  <a:tcPr/>
                </a:tc>
              </a:tr>
              <a:tr h="370840">
                <a:tc>
                  <a:txBody>
                    <a:bodyPr/>
                    <a:lstStyle/>
                    <a:p>
                      <a:r>
                        <a:rPr lang="en-US" altLang="zh-CN" b="1" i="1" dirty="0" smtClean="0"/>
                        <a:t>AC_OUTPUT</a:t>
                      </a:r>
                      <a:endParaRPr lang="zh-CN" altLang="en-US" b="1" i="1" dirty="0"/>
                    </a:p>
                  </a:txBody>
                  <a:tcPr/>
                </a:tc>
                <a:tc>
                  <a:txBody>
                    <a:bodyPr/>
                    <a:lstStyle/>
                    <a:p>
                      <a:r>
                        <a:rPr lang="zh-CN" altLang="en-US" dirty="0" smtClean="0"/>
                        <a:t>要输出的</a:t>
                      </a:r>
                      <a:r>
                        <a:rPr lang="en-US" altLang="zh-CN" dirty="0" err="1" smtClean="0"/>
                        <a:t>Makefile</a:t>
                      </a:r>
                      <a:r>
                        <a:rPr lang="zh-CN" altLang="en-US" dirty="0" smtClean="0"/>
                        <a:t>的名字。</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b="1" i="1" dirty="0" smtClean="0"/>
                        <a:t>AC_LANG_CPLUSPLUS</a:t>
                      </a:r>
                      <a:endParaRPr lang="zh-CN" altLang="en-US" b="1" i="1" dirty="0" smtClean="0"/>
                    </a:p>
                  </a:txBody>
                  <a:tcPr/>
                </a:tc>
                <a:tc>
                  <a:txBody>
                    <a:bodyPr/>
                    <a:lstStyle/>
                    <a:p>
                      <a:r>
                        <a:rPr lang="zh-CN" altLang="en-US" dirty="0" smtClean="0"/>
                        <a:t>对</a:t>
                      </a:r>
                      <a:r>
                        <a:rPr lang="en-US" altLang="zh-CN" dirty="0" smtClean="0"/>
                        <a:t>C++</a:t>
                      </a:r>
                      <a:r>
                        <a:rPr lang="zh-CN" altLang="en-US" dirty="0" smtClean="0"/>
                        <a:t>语言的支持。</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b="1" i="1" dirty="0" smtClean="0"/>
                        <a:t>AC_PROG_LIBTOOL</a:t>
                      </a:r>
                      <a:endParaRPr lang="zh-CN" altLang="en-US" b="1" i="1" dirty="0" smtClean="0"/>
                    </a:p>
                  </a:txBody>
                  <a:tcPr/>
                </a:tc>
                <a:tc>
                  <a:txBody>
                    <a:bodyPr/>
                    <a:lstStyle/>
                    <a:p>
                      <a:r>
                        <a:rPr lang="zh-CN" altLang="en-US" dirty="0" smtClean="0"/>
                        <a:t>对</a:t>
                      </a:r>
                      <a:r>
                        <a:rPr lang="en-US" altLang="zh-CN" dirty="0" err="1" smtClean="0"/>
                        <a:t>libtool</a:t>
                      </a:r>
                      <a:r>
                        <a:rPr lang="zh-CN" altLang="en-US" dirty="0" smtClean="0"/>
                        <a:t>工具的支持。</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b="1" i="1" dirty="0" smtClean="0"/>
                        <a:t>AC_CHECK_HEADERS</a:t>
                      </a:r>
                      <a:endParaRPr lang="zh-CN" altLang="en-US" b="1" i="1" dirty="0" smtClean="0"/>
                    </a:p>
                  </a:txBody>
                  <a:tcPr/>
                </a:tc>
                <a:tc>
                  <a:txBody>
                    <a:bodyPr/>
                    <a:lstStyle/>
                    <a:p>
                      <a:r>
                        <a:rPr lang="zh-CN" altLang="en-US" sz="1200" dirty="0" smtClean="0"/>
                        <a:t>检查系统中或环境路径中是否存在指定的头文件，和</a:t>
                      </a:r>
                      <a:r>
                        <a:rPr lang="en-US" altLang="zh-CN" sz="1200" dirty="0" smtClean="0"/>
                        <a:t>AC_CHECK_LIB</a:t>
                      </a:r>
                      <a:r>
                        <a:rPr lang="zh-CN" altLang="en-US" sz="1200" dirty="0" smtClean="0"/>
                        <a:t>一样支持条件语句。</a:t>
                      </a:r>
                      <a:endParaRPr lang="zh-CN" altLang="en-US" sz="1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b="1" i="1" dirty="0" smtClean="0"/>
                        <a:t>AC_CHECK_FUNCS</a:t>
                      </a:r>
                      <a:endParaRPr lang="zh-CN" altLang="en-US" b="1" i="1" dirty="0" smtClean="0"/>
                    </a:p>
                  </a:txBody>
                  <a:tcPr/>
                </a:tc>
                <a:tc>
                  <a:txBody>
                    <a:bodyPr/>
                    <a:lstStyle/>
                    <a:p>
                      <a:r>
                        <a:rPr lang="zh-CN" altLang="en-US" sz="1200" dirty="0" smtClean="0"/>
                        <a:t>检查</a:t>
                      </a:r>
                      <a:r>
                        <a:rPr lang="en-US" altLang="zh-CN" sz="1200" dirty="0" smtClean="0"/>
                        <a:t>library functions</a:t>
                      </a:r>
                      <a:r>
                        <a:rPr lang="zh-CN" altLang="en-US" sz="1200" dirty="0" smtClean="0"/>
                        <a:t>，和</a:t>
                      </a:r>
                      <a:r>
                        <a:rPr lang="en-US" altLang="zh-CN" sz="1200" dirty="0" smtClean="0"/>
                        <a:t>AC_CHECK_LIB</a:t>
                      </a:r>
                      <a:r>
                        <a:rPr lang="zh-CN" altLang="en-US" sz="1200" dirty="0" smtClean="0"/>
                        <a:t>一样支持条件语句。</a:t>
                      </a:r>
                      <a:endParaRPr lang="zh-CN" altLang="en-US" sz="1200" dirty="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Configure </a:t>
            </a:r>
            <a:r>
              <a:rPr lang="zh-CN" altLang="en-US" dirty="0" smtClean="0"/>
              <a:t>介绍</a:t>
            </a:r>
            <a:r>
              <a:rPr lang="en-US" altLang="zh-CN" dirty="0" smtClean="0"/>
              <a:t>---</a:t>
            </a:r>
            <a:r>
              <a:rPr lang="en-US" altLang="zh-CN" dirty="0" err="1" smtClean="0"/>
              <a:t>autoheader</a:t>
            </a:r>
            <a:r>
              <a:rPr lang="zh-CN" altLang="en-US" dirty="0" smtClean="0"/>
              <a:t>。</a:t>
            </a:r>
            <a:endParaRPr lang="zh-CN" altLang="en-US" dirty="0"/>
          </a:p>
        </p:txBody>
      </p:sp>
      <p:sp>
        <p:nvSpPr>
          <p:cNvPr id="3" name="内容占位符 2"/>
          <p:cNvSpPr>
            <a:spLocks noGrp="1"/>
          </p:cNvSpPr>
          <p:nvPr>
            <p:ph idx="1"/>
          </p:nvPr>
        </p:nvSpPr>
        <p:spPr/>
        <p:txBody>
          <a:bodyPr/>
          <a:lstStyle/>
          <a:p>
            <a:r>
              <a:rPr lang="en-US" altLang="zh-CN" dirty="0" smtClean="0"/>
              <a:t>5</a:t>
            </a:r>
            <a:r>
              <a:rPr lang="zh-CN" altLang="en-US" dirty="0" smtClean="0"/>
              <a:t>）执行</a:t>
            </a:r>
            <a:r>
              <a:rPr lang="en-US" altLang="zh-CN" dirty="0" err="1" smtClean="0">
                <a:solidFill>
                  <a:srgbClr val="FF0000"/>
                </a:solidFill>
              </a:rPr>
              <a:t>autoheader</a:t>
            </a:r>
            <a:endParaRPr lang="en-US" altLang="zh-CN" dirty="0" smtClean="0">
              <a:solidFill>
                <a:srgbClr val="FF0000"/>
              </a:solidFill>
            </a:endParaRPr>
          </a:p>
          <a:p>
            <a:r>
              <a:rPr lang="zh-CN" altLang="en-US" dirty="0" smtClean="0"/>
              <a:t>该命令的的执行后，根据</a:t>
            </a:r>
            <a:r>
              <a:rPr lang="en-US" altLang="zh-CN" dirty="0" err="1" smtClean="0"/>
              <a:t>configure.in</a:t>
            </a:r>
            <a:r>
              <a:rPr lang="zh-CN" altLang="en-US" dirty="0" smtClean="0"/>
              <a:t>文件，为系统生成一个</a:t>
            </a:r>
            <a:r>
              <a:rPr lang="en-US" altLang="zh-CN" dirty="0" smtClean="0"/>
              <a:t>configure.h.in </a:t>
            </a:r>
            <a:r>
              <a:rPr lang="zh-CN" altLang="en-US" dirty="0" smtClean="0"/>
              <a:t>文件，而该文件将被下面的</a:t>
            </a:r>
            <a:r>
              <a:rPr lang="en-US" altLang="zh-CN" dirty="0" err="1" smtClean="0"/>
              <a:t>makefile.am</a:t>
            </a:r>
            <a:r>
              <a:rPr lang="zh-CN" altLang="en-US" dirty="0" smtClean="0"/>
              <a:t>所需要。</a:t>
            </a:r>
            <a:endParaRPr lang="en-US" altLang="zh-CN" dirty="0" smtClean="0"/>
          </a:p>
          <a:p>
            <a:endParaRPr lang="en-US" altLang="zh-CN" dirty="0" smtClean="0"/>
          </a:p>
          <a:p>
            <a:r>
              <a:rPr lang="en-US" altLang="zh-CN" dirty="0" smtClean="0"/>
              <a:t>6</a:t>
            </a:r>
            <a:r>
              <a:rPr lang="zh-CN" altLang="en-US" dirty="0" smtClean="0"/>
              <a:t>）执行</a:t>
            </a:r>
            <a:r>
              <a:rPr lang="en-US" altLang="zh-CN" dirty="0" err="1" smtClean="0">
                <a:solidFill>
                  <a:srgbClr val="FF0000"/>
                </a:solidFill>
              </a:rPr>
              <a:t>automake</a:t>
            </a:r>
            <a:r>
              <a:rPr lang="zh-CN" altLang="en-US" dirty="0" smtClean="0"/>
              <a:t>命令，生成我们</a:t>
            </a:r>
            <a:r>
              <a:rPr lang="en-US" altLang="zh-CN" dirty="0" err="1" smtClean="0"/>
              <a:t>Makefile</a:t>
            </a:r>
            <a:r>
              <a:rPr lang="zh-CN" altLang="en-US" dirty="0" smtClean="0"/>
              <a:t>的原型模板文件</a:t>
            </a:r>
            <a:r>
              <a:rPr lang="en-US" altLang="zh-CN" dirty="0" err="1" smtClean="0"/>
              <a:t>Makefile.in</a:t>
            </a:r>
            <a:r>
              <a:rPr lang="zh-CN" altLang="en-US" dirty="0" smtClean="0"/>
              <a:t>文件，我们可以通过修改该文件来定制我们自己的</a:t>
            </a:r>
            <a:r>
              <a:rPr lang="en-US" altLang="zh-CN" dirty="0" err="1" smtClean="0"/>
              <a:t>Makefile</a:t>
            </a:r>
            <a:r>
              <a:rPr lang="zh-CN" altLang="en-US" dirty="0" smtClean="0"/>
              <a:t>（前提：</a:t>
            </a:r>
            <a:r>
              <a:rPr lang="zh-CN" altLang="en-US" dirty="0" smtClean="0">
                <a:solidFill>
                  <a:srgbClr val="FF0000"/>
                </a:solidFill>
              </a:rPr>
              <a:t>我们不在执行上述步骤，否则该文件将被覆盖，重新生成。</a:t>
            </a:r>
            <a:r>
              <a:rPr lang="zh-CN" altLang="en-US" dirty="0" smtClean="0"/>
              <a:t>）</a:t>
            </a:r>
            <a:endParaRPr lang="en-US" altLang="zh-CN" dirty="0" smtClean="0"/>
          </a:p>
          <a:p>
            <a:endParaRPr lang="en-US" altLang="zh-CN" dirty="0" smtClean="0"/>
          </a:p>
          <a:p>
            <a:endParaRPr lang="en-US" altLang="zh-CN"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Configure </a:t>
            </a:r>
            <a:r>
              <a:rPr lang="zh-CN" altLang="en-US" dirty="0" smtClean="0"/>
              <a:t>介绍</a:t>
            </a:r>
            <a:r>
              <a:rPr lang="en-US" altLang="zh-CN" dirty="0" smtClean="0"/>
              <a:t>---</a:t>
            </a:r>
            <a:r>
              <a:rPr lang="en-US" altLang="zh-CN" dirty="0" err="1" smtClean="0"/>
              <a:t>automake</a:t>
            </a:r>
            <a:endParaRPr lang="zh-CN" altLang="en-US" dirty="0"/>
          </a:p>
        </p:txBody>
      </p:sp>
      <p:sp>
        <p:nvSpPr>
          <p:cNvPr id="3" name="内容占位符 2"/>
          <p:cNvSpPr>
            <a:spLocks noGrp="1"/>
          </p:cNvSpPr>
          <p:nvPr>
            <p:ph idx="1"/>
          </p:nvPr>
        </p:nvSpPr>
        <p:spPr/>
        <p:txBody>
          <a:bodyPr/>
          <a:lstStyle/>
          <a:p>
            <a:r>
              <a:rPr lang="en-US" altLang="zh-CN" dirty="0" err="1" smtClean="0">
                <a:solidFill>
                  <a:srgbClr val="FF0000"/>
                </a:solidFill>
              </a:rPr>
              <a:t>automake</a:t>
            </a:r>
            <a:r>
              <a:rPr lang="en-US" altLang="zh-CN" dirty="0" smtClean="0"/>
              <a:t> </a:t>
            </a:r>
            <a:r>
              <a:rPr lang="zh-CN" altLang="en-US" dirty="0" smtClean="0"/>
              <a:t>中所使用的一些重要的宏及其说明</a:t>
            </a:r>
            <a:endParaRPr lang="en-US" altLang="zh-CN" dirty="0" smtClean="0"/>
          </a:p>
          <a:p>
            <a:pPr lvl="1"/>
            <a:endParaRPr lang="en-US" altLang="zh-CN" sz="1800" dirty="0" smtClean="0"/>
          </a:p>
          <a:p>
            <a:pPr lvl="1"/>
            <a:r>
              <a:rPr lang="en-US" altLang="zh-CN" sz="1800" dirty="0" smtClean="0">
                <a:solidFill>
                  <a:srgbClr val="00B0F0"/>
                </a:solidFill>
              </a:rPr>
              <a:t>$(</a:t>
            </a:r>
            <a:r>
              <a:rPr lang="en-US" altLang="zh-CN" sz="1800" dirty="0" err="1" smtClean="0">
                <a:solidFill>
                  <a:srgbClr val="00B0F0"/>
                </a:solidFill>
              </a:rPr>
              <a:t>top_srcdir</a:t>
            </a:r>
            <a:r>
              <a:rPr lang="en-US" altLang="zh-CN" sz="1800" dirty="0" smtClean="0">
                <a:solidFill>
                  <a:srgbClr val="00B0F0"/>
                </a:solidFill>
              </a:rPr>
              <a:t>) </a:t>
            </a:r>
            <a:r>
              <a:rPr lang="zh-CN" altLang="en-US" sz="1800" dirty="0" smtClean="0"/>
              <a:t>工程最顶层目录，用于引用源程序；</a:t>
            </a:r>
            <a:endParaRPr lang="en-US" altLang="zh-CN" sz="1800" dirty="0" smtClean="0"/>
          </a:p>
          <a:p>
            <a:pPr lvl="1"/>
            <a:endParaRPr lang="zh-CN" altLang="en-US" sz="1800" dirty="0" smtClean="0"/>
          </a:p>
          <a:p>
            <a:pPr lvl="1"/>
            <a:r>
              <a:rPr lang="en-US" altLang="zh-CN" sz="1800" dirty="0" smtClean="0">
                <a:solidFill>
                  <a:srgbClr val="00B0F0"/>
                </a:solidFill>
              </a:rPr>
              <a:t>$(</a:t>
            </a:r>
            <a:r>
              <a:rPr lang="en-US" altLang="zh-CN" sz="1800" dirty="0" err="1" smtClean="0">
                <a:solidFill>
                  <a:srgbClr val="00B0F0"/>
                </a:solidFill>
              </a:rPr>
              <a:t>top_builddir</a:t>
            </a:r>
            <a:r>
              <a:rPr lang="en-US" altLang="zh-CN" sz="1800" dirty="0" smtClean="0">
                <a:solidFill>
                  <a:srgbClr val="00B0F0"/>
                </a:solidFill>
              </a:rPr>
              <a:t>) </a:t>
            </a:r>
            <a:r>
              <a:rPr lang="zh-CN" altLang="en-US" sz="1800" dirty="0" smtClean="0"/>
              <a:t>定义了生成目标文件上最上层目录，用于引用</a:t>
            </a:r>
            <a:r>
              <a:rPr lang="en-US" altLang="zh-CN" sz="1800" dirty="0" smtClean="0"/>
              <a:t>.o</a:t>
            </a:r>
            <a:r>
              <a:rPr lang="zh-CN" altLang="en-US" sz="1800" dirty="0" smtClean="0"/>
              <a:t>等编译出来的目标文件。</a:t>
            </a:r>
            <a:endParaRPr lang="en-US" altLang="zh-CN" sz="1800" dirty="0" smtClean="0"/>
          </a:p>
          <a:p>
            <a:pPr lvl="1"/>
            <a:endParaRPr lang="en-US" altLang="zh-CN" sz="1800" dirty="0" smtClean="0"/>
          </a:p>
          <a:p>
            <a:pPr lvl="1"/>
            <a:r>
              <a:rPr lang="en-US" altLang="zh-CN" dirty="0" err="1" smtClean="0">
                <a:solidFill>
                  <a:srgbClr val="00B0F0"/>
                </a:solidFill>
              </a:rPr>
              <a:t>includedir</a:t>
            </a:r>
            <a:r>
              <a:rPr lang="en-US" altLang="zh-CN" dirty="0" smtClean="0">
                <a:solidFill>
                  <a:srgbClr val="00B0F0"/>
                </a:solidFill>
              </a:rPr>
              <a:t> </a:t>
            </a:r>
            <a:r>
              <a:rPr lang="zh-CN" altLang="en-US" dirty="0" smtClean="0"/>
              <a:t>头文件的路径，等同于</a:t>
            </a:r>
            <a:r>
              <a:rPr lang="en-US" altLang="zh-CN" dirty="0" smtClean="0"/>
              <a:t>-I</a:t>
            </a:r>
            <a:r>
              <a:rPr lang="zh-CN" altLang="en-US" dirty="0" smtClean="0"/>
              <a:t>；也可以使用</a:t>
            </a:r>
            <a:r>
              <a:rPr lang="en-US" altLang="zh-CN" dirty="0" err="1" smtClean="0"/>
              <a:t>libfooincludedir</a:t>
            </a:r>
            <a:r>
              <a:rPr lang="zh-CN" altLang="en-US" dirty="0" smtClean="0"/>
              <a:t>指定特定的库引用的头文件路径；</a:t>
            </a:r>
            <a:endParaRPr lang="en-US" altLang="zh-CN" dirty="0" smtClean="0"/>
          </a:p>
          <a:p>
            <a:pPr lvl="1"/>
            <a:endParaRPr lang="en-US" altLang="zh-CN" dirty="0" smtClean="0"/>
          </a:p>
          <a:p>
            <a:pPr lvl="1"/>
            <a:r>
              <a:rPr lang="en-US" altLang="zh-CN" dirty="0" err="1" smtClean="0">
                <a:solidFill>
                  <a:srgbClr val="00B0F0"/>
                </a:solidFill>
              </a:rPr>
              <a:t>include_HEADERS</a:t>
            </a:r>
            <a:r>
              <a:rPr lang="en-US" altLang="zh-CN" dirty="0" smtClean="0">
                <a:solidFill>
                  <a:srgbClr val="00B0F0"/>
                </a:solidFill>
              </a:rPr>
              <a:t> </a:t>
            </a:r>
            <a:r>
              <a:rPr lang="zh-CN" altLang="en-US" dirty="0" smtClean="0"/>
              <a:t>定义需要安装的头文件，也可以</a:t>
            </a:r>
            <a:r>
              <a:rPr lang="en-US" altLang="zh-CN" dirty="0" err="1" smtClean="0"/>
              <a:t>libfooinclude_HEADERS</a:t>
            </a:r>
            <a:r>
              <a:rPr lang="zh-CN" altLang="en-US" dirty="0" smtClean="0"/>
              <a:t>来指定特定的库需要安装的头文件；一般和</a:t>
            </a:r>
            <a:r>
              <a:rPr lang="en-US" altLang="zh-CN" dirty="0" err="1" smtClean="0"/>
              <a:t>libfooincludedir</a:t>
            </a:r>
            <a:r>
              <a:rPr lang="zh-CN" altLang="en-US" dirty="0" smtClean="0"/>
              <a:t>结合使用；</a:t>
            </a:r>
            <a:endParaRPr lang="en-US" altLang="zh-CN" dirty="0" smtClean="0"/>
          </a:p>
          <a:p>
            <a:pPr lvl="1"/>
            <a:endParaRPr lang="en-US" altLang="zh-CN" dirty="0" smtClean="0"/>
          </a:p>
          <a:p>
            <a:endParaRPr lang="en-US" altLang="zh-CN" dirty="0" smtClean="0"/>
          </a:p>
        </p:txBody>
      </p:sp>
      <p:sp>
        <p:nvSpPr>
          <p:cNvPr id="4" name="Rectangle 3"/>
          <p:cNvSpPr/>
          <p:nvPr/>
        </p:nvSpPr>
        <p:spPr>
          <a:xfrm>
            <a:off x="285720" y="857232"/>
            <a:ext cx="8572560" cy="5909310"/>
          </a:xfrm>
          <a:prstGeom prst="rect">
            <a:avLst/>
          </a:prstGeom>
        </p:spPr>
        <p:txBody>
          <a:bodyPr wrap="square">
            <a:spAutoFit/>
          </a:bodyPr>
          <a:lstStyle/>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Configure </a:t>
            </a:r>
            <a:r>
              <a:rPr lang="zh-CN" altLang="en-US" dirty="0" smtClean="0"/>
              <a:t>介绍</a:t>
            </a:r>
            <a:r>
              <a:rPr lang="en-US" altLang="zh-CN" dirty="0" smtClean="0"/>
              <a:t>---</a:t>
            </a:r>
            <a:r>
              <a:rPr lang="en-US" altLang="zh-CN" dirty="0" err="1" smtClean="0"/>
              <a:t>automake</a:t>
            </a:r>
            <a:endParaRPr lang="zh-CN" altLang="en-US" dirty="0"/>
          </a:p>
        </p:txBody>
      </p:sp>
      <p:sp>
        <p:nvSpPr>
          <p:cNvPr id="3" name="内容占位符 2"/>
          <p:cNvSpPr>
            <a:spLocks noGrp="1"/>
          </p:cNvSpPr>
          <p:nvPr>
            <p:ph idx="1"/>
          </p:nvPr>
        </p:nvSpPr>
        <p:spPr/>
        <p:txBody>
          <a:bodyPr/>
          <a:lstStyle/>
          <a:p>
            <a:pPr lvl="1"/>
            <a:r>
              <a:rPr lang="en-US" altLang="zh-CN" dirty="0" err="1" smtClean="0">
                <a:solidFill>
                  <a:srgbClr val="00B0F0"/>
                </a:solidFill>
              </a:rPr>
              <a:t>data_DATA</a:t>
            </a:r>
            <a:r>
              <a:rPr lang="en-US" altLang="zh-CN" dirty="0" smtClean="0"/>
              <a:t>   </a:t>
            </a:r>
            <a:r>
              <a:rPr lang="zh-CN" altLang="en-US" dirty="0" smtClean="0"/>
              <a:t>需要安装数据文件</a:t>
            </a:r>
            <a:endParaRPr lang="en-US" altLang="zh-CN" dirty="0" smtClean="0"/>
          </a:p>
          <a:p>
            <a:pPr lvl="1"/>
            <a:endParaRPr lang="en-US" altLang="zh-CN" dirty="0" smtClean="0"/>
          </a:p>
          <a:p>
            <a:pPr lvl="1"/>
            <a:r>
              <a:rPr lang="en-US" altLang="zh-CN" dirty="0" smtClean="0">
                <a:solidFill>
                  <a:srgbClr val="00B0F0"/>
                </a:solidFill>
              </a:rPr>
              <a:t>AUTOMAKE_OPTIONS</a:t>
            </a:r>
          </a:p>
          <a:p>
            <a:pPr lvl="2"/>
            <a:r>
              <a:rPr lang="zh-CN" altLang="en-US" dirty="0" smtClean="0"/>
              <a:t>使用默认值即可</a:t>
            </a:r>
            <a:endParaRPr lang="en-US" altLang="zh-CN" dirty="0" smtClean="0"/>
          </a:p>
          <a:p>
            <a:pPr lvl="2"/>
            <a:endParaRPr lang="en-US" altLang="zh-CN" dirty="0" smtClean="0"/>
          </a:p>
          <a:p>
            <a:pPr lvl="1"/>
            <a:r>
              <a:rPr lang="en-US" altLang="zh-CN" dirty="0" err="1" smtClean="0">
                <a:solidFill>
                  <a:srgbClr val="00B0F0"/>
                </a:solidFill>
              </a:rPr>
              <a:t>bin_PROGRAMS</a:t>
            </a:r>
            <a:r>
              <a:rPr lang="zh-CN" altLang="en-US" dirty="0" smtClean="0"/>
              <a:t>或</a:t>
            </a:r>
            <a:r>
              <a:rPr lang="en-US" altLang="zh-CN" dirty="0" err="1" smtClean="0">
                <a:solidFill>
                  <a:srgbClr val="00B0F0"/>
                </a:solidFill>
              </a:rPr>
              <a:t>lib_LIBRARIES</a:t>
            </a:r>
            <a:r>
              <a:rPr lang="zh-CN" altLang="en-US" dirty="0" smtClean="0"/>
              <a:t>定义要产生的执行文件名</a:t>
            </a:r>
            <a:endParaRPr lang="en-US" altLang="zh-CN" dirty="0" smtClean="0"/>
          </a:p>
          <a:p>
            <a:pPr lvl="2"/>
            <a:r>
              <a:rPr lang="zh-CN" altLang="en-US" dirty="0" smtClean="0"/>
              <a:t>对于可执行文件和静态库类型，如果只想编译，不想安装到系统中，可以用 </a:t>
            </a:r>
            <a:r>
              <a:rPr lang="en-US" altLang="zh-CN" dirty="0" err="1" smtClean="0"/>
              <a:t>noinst_PROGRAMS</a:t>
            </a:r>
            <a:r>
              <a:rPr lang="zh-CN" altLang="en-US" dirty="0" smtClean="0"/>
              <a:t>代替</a:t>
            </a:r>
            <a:r>
              <a:rPr lang="en-US" altLang="zh-CN" dirty="0" err="1" smtClean="0"/>
              <a:t>bin_PROGRAMS</a:t>
            </a:r>
            <a:r>
              <a:rPr lang="zh-CN" altLang="en-US" dirty="0" smtClean="0"/>
              <a:t>，</a:t>
            </a:r>
            <a:r>
              <a:rPr lang="en-US" altLang="zh-CN" dirty="0" err="1" smtClean="0"/>
              <a:t>noinst_LIBRARIES</a:t>
            </a:r>
            <a:r>
              <a:rPr lang="zh-CN" altLang="en-US" dirty="0" smtClean="0"/>
              <a:t>代替</a:t>
            </a:r>
            <a:r>
              <a:rPr lang="en-US" altLang="zh-CN" dirty="0" err="1" smtClean="0"/>
              <a:t>lib_LIBRARIES</a:t>
            </a:r>
            <a:r>
              <a:rPr lang="zh-CN" altLang="en-US" dirty="0" smtClean="0"/>
              <a:t>。</a:t>
            </a:r>
            <a:endParaRPr lang="en-US" altLang="zh-CN" dirty="0" smtClean="0"/>
          </a:p>
          <a:p>
            <a:pPr lvl="1"/>
            <a:endParaRPr lang="en-US" altLang="zh-CN" dirty="0" smtClean="0"/>
          </a:p>
          <a:p>
            <a:pPr lvl="1"/>
            <a:endParaRPr lang="en-US" altLang="zh-CN" dirty="0" smtClean="0"/>
          </a:p>
          <a:p>
            <a:pPr lvl="1"/>
            <a:endParaRPr lang="en-US" altLang="zh-CN" dirty="0" smtClean="0"/>
          </a:p>
          <a:p>
            <a:endParaRPr lang="en-US" altLang="zh-CN" dirty="0" smtClean="0"/>
          </a:p>
        </p:txBody>
      </p:sp>
      <p:sp>
        <p:nvSpPr>
          <p:cNvPr id="4" name="Rectangle 3"/>
          <p:cNvSpPr/>
          <p:nvPr/>
        </p:nvSpPr>
        <p:spPr>
          <a:xfrm>
            <a:off x="214282" y="928670"/>
            <a:ext cx="8715436" cy="5170646"/>
          </a:xfrm>
          <a:prstGeom prst="rect">
            <a:avLst/>
          </a:prstGeom>
        </p:spPr>
        <p:txBody>
          <a:bodyPr wrap="square">
            <a:spAutoFit/>
          </a:bodyPr>
          <a:lstStyle/>
          <a:p>
            <a:pPr lvl="1">
              <a:buFont typeface="Arial" pitchFamily="34" charset="0"/>
              <a:buChar char="•"/>
            </a:pPr>
            <a:endParaRPr lang="en-US" altLang="zh-CN" sz="2400"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Configure </a:t>
            </a:r>
            <a:r>
              <a:rPr lang="zh-CN" altLang="en-US" dirty="0" smtClean="0"/>
              <a:t>介绍</a:t>
            </a:r>
            <a:r>
              <a:rPr lang="en-US" altLang="zh-CN" dirty="0" smtClean="0"/>
              <a:t>---</a:t>
            </a:r>
            <a:r>
              <a:rPr lang="en-US" altLang="zh-CN" dirty="0" err="1" smtClean="0"/>
              <a:t>automake</a:t>
            </a:r>
            <a:endParaRPr lang="zh-CN" altLang="en-US" dirty="0"/>
          </a:p>
        </p:txBody>
      </p:sp>
      <p:sp>
        <p:nvSpPr>
          <p:cNvPr id="3" name="内容占位符 2"/>
          <p:cNvSpPr>
            <a:spLocks noGrp="1"/>
          </p:cNvSpPr>
          <p:nvPr>
            <p:ph idx="1"/>
          </p:nvPr>
        </p:nvSpPr>
        <p:spPr>
          <a:xfrm>
            <a:off x="457200" y="908720"/>
            <a:ext cx="8229600" cy="5734990"/>
          </a:xfrm>
        </p:spPr>
        <p:txBody>
          <a:bodyPr>
            <a:normAutofit fontScale="92500" lnSpcReduction="20000"/>
          </a:bodyPr>
          <a:lstStyle/>
          <a:p>
            <a:r>
              <a:rPr lang="zh-CN" altLang="en-US" dirty="0" smtClean="0"/>
              <a:t>全局的宏及其定义</a:t>
            </a:r>
            <a:endParaRPr lang="en-US" altLang="zh-CN" dirty="0" smtClean="0"/>
          </a:p>
          <a:p>
            <a:r>
              <a:rPr lang="en-US" altLang="zh-CN" sz="2200" dirty="0" smtClean="0">
                <a:solidFill>
                  <a:srgbClr val="00B0F0"/>
                </a:solidFill>
              </a:rPr>
              <a:t>INCLUDES</a:t>
            </a:r>
          </a:p>
          <a:p>
            <a:pPr lvl="1"/>
            <a:r>
              <a:rPr lang="zh-CN" altLang="en-US" sz="1800" dirty="0" smtClean="0"/>
              <a:t>链接时所需要的头文件</a:t>
            </a:r>
          </a:p>
          <a:p>
            <a:r>
              <a:rPr lang="en-US" altLang="zh-CN" sz="2200" dirty="0" smtClean="0">
                <a:solidFill>
                  <a:srgbClr val="00B0F0"/>
                </a:solidFill>
              </a:rPr>
              <a:t>LDADD</a:t>
            </a:r>
          </a:p>
          <a:p>
            <a:pPr lvl="1"/>
            <a:r>
              <a:rPr lang="zh-CN" altLang="en-US" sz="1800" dirty="0" smtClean="0"/>
              <a:t>链接时所需要的库文件</a:t>
            </a:r>
          </a:p>
          <a:p>
            <a:r>
              <a:rPr lang="en-US" altLang="zh-CN" sz="2200" dirty="0" smtClean="0">
                <a:solidFill>
                  <a:srgbClr val="00B0F0"/>
                </a:solidFill>
              </a:rPr>
              <a:t>LDFLAGS</a:t>
            </a:r>
          </a:p>
          <a:p>
            <a:pPr lvl="1"/>
            <a:r>
              <a:rPr lang="zh-CN" altLang="en-US" sz="1800" dirty="0" smtClean="0"/>
              <a:t>链接时所需要的库文件选项标志</a:t>
            </a:r>
          </a:p>
          <a:p>
            <a:r>
              <a:rPr lang="en-US" altLang="zh-CN" sz="2200" dirty="0" smtClean="0">
                <a:solidFill>
                  <a:srgbClr val="00B0F0"/>
                </a:solidFill>
              </a:rPr>
              <a:t>EXTRA_DIST</a:t>
            </a:r>
          </a:p>
          <a:p>
            <a:pPr lvl="1"/>
            <a:r>
              <a:rPr lang="zh-CN" altLang="en-US" sz="1800" dirty="0" smtClean="0"/>
              <a:t>源程序和一些默认的文件将自动打入</a:t>
            </a:r>
            <a:r>
              <a:rPr lang="en-US" altLang="zh-CN" sz="1800" dirty="0" smtClean="0"/>
              <a:t>.</a:t>
            </a:r>
            <a:r>
              <a:rPr lang="en-US" altLang="zh-CN" sz="1800" dirty="0" err="1" smtClean="0"/>
              <a:t>tar.gz</a:t>
            </a:r>
            <a:r>
              <a:rPr lang="zh-CN" altLang="en-US" sz="1800" dirty="0" smtClean="0"/>
              <a:t>包，其它文件若要进入</a:t>
            </a:r>
            <a:r>
              <a:rPr lang="en-US" altLang="zh-CN" sz="1800" dirty="0" smtClean="0"/>
              <a:t>.</a:t>
            </a:r>
            <a:r>
              <a:rPr lang="en-US" altLang="zh-CN" sz="1800" dirty="0" err="1" smtClean="0"/>
              <a:t>tar.gz</a:t>
            </a:r>
            <a:r>
              <a:rPr lang="zh-CN" altLang="en-US" sz="1800" dirty="0" smtClean="0"/>
              <a:t>包可以用这种办法，比如配置文件，数据文件等等。</a:t>
            </a:r>
          </a:p>
          <a:p>
            <a:r>
              <a:rPr lang="en-US" altLang="zh-CN" sz="2200" dirty="0" smtClean="0">
                <a:solidFill>
                  <a:srgbClr val="00B0F0"/>
                </a:solidFill>
              </a:rPr>
              <a:t>SUBDIRS</a:t>
            </a:r>
          </a:p>
          <a:p>
            <a:pPr lvl="1"/>
            <a:r>
              <a:rPr lang="zh-CN" altLang="en-US" sz="1800" dirty="0" smtClean="0"/>
              <a:t>在处理本目录之前要递归处理哪些子目录</a:t>
            </a:r>
          </a:p>
          <a:p>
            <a:r>
              <a:rPr lang="en-US" altLang="zh-CN" sz="2200" dirty="0" smtClean="0">
                <a:solidFill>
                  <a:srgbClr val="00B0F0"/>
                </a:solidFill>
              </a:rPr>
              <a:t>CLEANDIRS</a:t>
            </a:r>
          </a:p>
          <a:p>
            <a:pPr lvl="1"/>
            <a:r>
              <a:rPr lang="zh-CN" altLang="en-US" sz="1800" dirty="0" smtClean="0"/>
              <a:t>需要删除的目录</a:t>
            </a:r>
            <a:endParaRPr lang="en-US" altLang="zh-CN" sz="1800" dirty="0" smtClean="0"/>
          </a:p>
          <a:p>
            <a:r>
              <a:rPr lang="en-US" altLang="zh-CN" sz="2200" dirty="0" smtClean="0">
                <a:solidFill>
                  <a:srgbClr val="00B0F0"/>
                </a:solidFill>
              </a:rPr>
              <a:t>MOSTLYCLEANFILES</a:t>
            </a:r>
          </a:p>
          <a:p>
            <a:pPr lvl="1"/>
            <a:r>
              <a:rPr lang="zh-CN" altLang="en-US" sz="1800" dirty="0" smtClean="0"/>
              <a:t>需要删除的文件</a:t>
            </a:r>
            <a:endParaRPr lang="en-US" altLang="zh-CN" sz="1800" dirty="0" smtClean="0"/>
          </a:p>
          <a:p>
            <a:pPr lvl="1"/>
            <a:endParaRPr lang="en-US" altLang="zh-CN" sz="1800" dirty="0" smtClean="0"/>
          </a:p>
          <a:p>
            <a:r>
              <a:rPr lang="en-US" altLang="zh-CN" dirty="0" smtClean="0">
                <a:solidFill>
                  <a:srgbClr val="FF0000"/>
                </a:solidFill>
              </a:rPr>
              <a:t>IMPORTAN: </a:t>
            </a:r>
            <a:r>
              <a:rPr lang="zh-CN" altLang="en-US" dirty="0" smtClean="0">
                <a:solidFill>
                  <a:srgbClr val="FF0000"/>
                </a:solidFill>
              </a:rPr>
              <a:t>如果需要可能在上述命令执行过程重新生成配置</a:t>
            </a:r>
            <a:r>
              <a:rPr lang="en-US" altLang="zh-CN" dirty="0" smtClean="0">
                <a:solidFill>
                  <a:srgbClr val="FF0000"/>
                </a:solidFill>
              </a:rPr>
              <a:t>,</a:t>
            </a:r>
            <a:r>
              <a:rPr lang="zh-CN" altLang="en-US" dirty="0" smtClean="0">
                <a:solidFill>
                  <a:srgbClr val="FF0000"/>
                </a:solidFill>
              </a:rPr>
              <a:t>此时执行请重新执行</a:t>
            </a:r>
            <a:r>
              <a:rPr lang="en-US" altLang="zh-CN" dirty="0" err="1" smtClean="0">
                <a:solidFill>
                  <a:srgbClr val="FF0000"/>
                </a:solidFill>
              </a:rPr>
              <a:t>aclocal;autoheader;libtoolize</a:t>
            </a:r>
            <a:r>
              <a:rPr lang="en-US" altLang="zh-CN" dirty="0" smtClean="0">
                <a:solidFill>
                  <a:srgbClr val="FF0000"/>
                </a:solidFill>
              </a:rPr>
              <a:t> --</a:t>
            </a:r>
            <a:r>
              <a:rPr lang="en-US" altLang="zh-CN" dirty="0" err="1" smtClean="0">
                <a:solidFill>
                  <a:srgbClr val="FF0000"/>
                </a:solidFill>
              </a:rPr>
              <a:t>force;automake</a:t>
            </a:r>
            <a:r>
              <a:rPr lang="en-US" altLang="zh-CN" dirty="0" smtClean="0">
                <a:solidFill>
                  <a:srgbClr val="FF0000"/>
                </a:solidFill>
              </a:rPr>
              <a:t> -a; </a:t>
            </a:r>
            <a:r>
              <a:rPr lang="en-US" altLang="zh-CN" dirty="0" err="1" smtClean="0">
                <a:solidFill>
                  <a:srgbClr val="FF0000"/>
                </a:solidFill>
              </a:rPr>
              <a:t>utoreconf</a:t>
            </a:r>
            <a:r>
              <a:rPr lang="zh-CN" altLang="en-US" dirty="0" smtClean="0">
                <a:solidFill>
                  <a:srgbClr val="FF0000"/>
                </a:solidFill>
              </a:rPr>
              <a:t>一系列命令，然后</a:t>
            </a:r>
            <a:r>
              <a:rPr lang="en-US" altLang="zh-CN" dirty="0" smtClean="0">
                <a:solidFill>
                  <a:srgbClr val="FF0000"/>
                </a:solidFill>
              </a:rPr>
              <a:t>./configure</a:t>
            </a:r>
          </a:p>
          <a:p>
            <a:endParaRPr lang="en-US" altLang="zh-CN"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gcc</a:t>
            </a:r>
            <a:r>
              <a:rPr lang="en-US" altLang="zh-CN" dirty="0" smtClean="0"/>
              <a:t>/g++</a:t>
            </a:r>
          </a:p>
        </p:txBody>
      </p:sp>
      <p:sp>
        <p:nvSpPr>
          <p:cNvPr id="3" name="内容占位符 2"/>
          <p:cNvSpPr>
            <a:spLocks noGrp="1"/>
          </p:cNvSpPr>
          <p:nvPr>
            <p:ph idx="1"/>
          </p:nvPr>
        </p:nvSpPr>
        <p:spPr>
          <a:xfrm>
            <a:off x="457200" y="908720"/>
            <a:ext cx="8229600" cy="5734990"/>
          </a:xfrm>
        </p:spPr>
        <p:txBody>
          <a:bodyPr>
            <a:normAutofit fontScale="25000" lnSpcReduction="20000"/>
          </a:bodyPr>
          <a:lstStyle/>
          <a:p>
            <a:r>
              <a:rPr lang="en-US" altLang="zh-CN" sz="9600" dirty="0" err="1" smtClean="0"/>
              <a:t>gcc</a:t>
            </a:r>
            <a:r>
              <a:rPr lang="en-US" altLang="zh-CN" sz="9600" dirty="0" smtClean="0"/>
              <a:t>/g++</a:t>
            </a:r>
          </a:p>
          <a:p>
            <a:endParaRPr lang="en-US" altLang="zh-CN" sz="9600" dirty="0" smtClean="0"/>
          </a:p>
          <a:p>
            <a:r>
              <a:rPr lang="en-US" altLang="zh-CN" sz="9600" dirty="0" err="1" smtClean="0"/>
              <a:t>gcc</a:t>
            </a:r>
            <a:r>
              <a:rPr lang="zh-CN" altLang="en-US" sz="9600" dirty="0" smtClean="0"/>
              <a:t>默认是处理</a:t>
            </a:r>
            <a:r>
              <a:rPr lang="en-US" altLang="zh-CN" sz="9600" dirty="0" smtClean="0"/>
              <a:t>.c</a:t>
            </a:r>
            <a:r>
              <a:rPr lang="zh-CN" altLang="en-US" sz="9600" dirty="0" smtClean="0"/>
              <a:t>的文件，</a:t>
            </a:r>
            <a:r>
              <a:rPr lang="zh-CN" altLang="en-US" sz="9600" dirty="0" smtClean="0">
                <a:solidFill>
                  <a:srgbClr val="FF0000"/>
                </a:solidFill>
              </a:rPr>
              <a:t>使用</a:t>
            </a:r>
            <a:r>
              <a:rPr lang="en-US" altLang="zh-CN" sz="9600" dirty="0" smtClean="0">
                <a:solidFill>
                  <a:srgbClr val="FF0000"/>
                </a:solidFill>
              </a:rPr>
              <a:t>c</a:t>
            </a:r>
            <a:r>
              <a:rPr lang="zh-CN" altLang="en-US" sz="9600" dirty="0" smtClean="0">
                <a:solidFill>
                  <a:srgbClr val="FF0000"/>
                </a:solidFill>
              </a:rPr>
              <a:t>的方式来进行链接</a:t>
            </a:r>
            <a:r>
              <a:rPr lang="zh-CN" altLang="en-US" sz="9600" dirty="0" smtClean="0"/>
              <a:t>。</a:t>
            </a:r>
            <a:endParaRPr lang="en-US" altLang="zh-CN" sz="9600" dirty="0" smtClean="0"/>
          </a:p>
          <a:p>
            <a:endParaRPr lang="en-US" altLang="zh-CN" sz="9600" dirty="0" smtClean="0"/>
          </a:p>
          <a:p>
            <a:r>
              <a:rPr lang="en-US" altLang="zh-CN" sz="9600" dirty="0" smtClean="0"/>
              <a:t>g++</a:t>
            </a:r>
            <a:r>
              <a:rPr lang="zh-CN" altLang="en-US" sz="9600" dirty="0" smtClean="0"/>
              <a:t>默认是处理</a:t>
            </a:r>
            <a:r>
              <a:rPr lang="en-US" altLang="zh-CN" sz="9600" dirty="0" smtClean="0"/>
              <a:t>.</a:t>
            </a:r>
            <a:r>
              <a:rPr lang="en-US" altLang="zh-CN" sz="9600" dirty="0" err="1" smtClean="0"/>
              <a:t>cxx</a:t>
            </a:r>
            <a:r>
              <a:rPr lang="en-US" altLang="zh-CN" sz="9600" dirty="0" smtClean="0"/>
              <a:t>/.</a:t>
            </a:r>
            <a:r>
              <a:rPr lang="en-US" altLang="zh-CN" sz="9600" dirty="0" err="1" smtClean="0"/>
              <a:t>hxx</a:t>
            </a:r>
            <a:r>
              <a:rPr lang="zh-CN" altLang="en-US" sz="9600" dirty="0" smtClean="0"/>
              <a:t>的文件，</a:t>
            </a:r>
            <a:r>
              <a:rPr lang="zh-CN" altLang="en-US" sz="9600" dirty="0" smtClean="0">
                <a:solidFill>
                  <a:srgbClr val="FF0000"/>
                </a:solidFill>
              </a:rPr>
              <a:t>使用</a:t>
            </a:r>
            <a:r>
              <a:rPr lang="en-US" altLang="zh-CN" sz="9600" dirty="0" err="1" smtClean="0">
                <a:solidFill>
                  <a:srgbClr val="FF0000"/>
                </a:solidFill>
              </a:rPr>
              <a:t>c++</a:t>
            </a:r>
            <a:r>
              <a:rPr lang="zh-CN" altLang="en-US" sz="9600" dirty="0" smtClean="0">
                <a:solidFill>
                  <a:srgbClr val="FF0000"/>
                </a:solidFill>
              </a:rPr>
              <a:t>方式来进行链接</a:t>
            </a:r>
            <a:r>
              <a:rPr lang="zh-CN" altLang="en-US" sz="9600" dirty="0" smtClean="0"/>
              <a:t>。</a:t>
            </a:r>
            <a:endParaRPr lang="en-US" altLang="zh-CN" sz="9600" dirty="0" smtClean="0"/>
          </a:p>
          <a:p>
            <a:endParaRPr lang="en-US" altLang="zh-CN" sz="9600" dirty="0" smtClean="0"/>
          </a:p>
          <a:p>
            <a:r>
              <a:rPr lang="zh-CN" altLang="en-US" sz="9600" dirty="0" smtClean="0"/>
              <a:t>编译器在执行编译时</a:t>
            </a:r>
            <a:r>
              <a:rPr lang="en-US" altLang="zh-CN" sz="9600" dirty="0" smtClean="0"/>
              <a:t>(How to)</a:t>
            </a:r>
          </a:p>
          <a:p>
            <a:r>
              <a:rPr lang="en-US" altLang="zh-CN" sz="9600" dirty="0" smtClean="0"/>
              <a:t>1</a:t>
            </a:r>
            <a:r>
              <a:rPr lang="zh-CN" altLang="en-US" sz="9600" dirty="0" smtClean="0"/>
              <a:t>）进行预处理，输出</a:t>
            </a:r>
            <a:r>
              <a:rPr lang="en-US" altLang="zh-CN" sz="9600" dirty="0" smtClean="0"/>
              <a:t> .</a:t>
            </a:r>
            <a:r>
              <a:rPr lang="en-US" altLang="zh-CN" sz="9600" dirty="0" err="1" smtClean="0"/>
              <a:t>i</a:t>
            </a:r>
            <a:r>
              <a:rPr lang="zh-CN" altLang="en-US" sz="9600" dirty="0" smtClean="0"/>
              <a:t>文件 ，主要处理一些宏定义之类的代码。</a:t>
            </a:r>
            <a:endParaRPr lang="en-US" altLang="zh-CN" sz="9600" dirty="0" smtClean="0"/>
          </a:p>
          <a:p>
            <a:r>
              <a:rPr lang="en-US" altLang="zh-CN" sz="9600" dirty="0" smtClean="0"/>
              <a:t>       </a:t>
            </a:r>
            <a:r>
              <a:rPr lang="zh-CN" altLang="en-US" sz="9600" dirty="0" smtClean="0"/>
              <a:t>预处理器：</a:t>
            </a:r>
            <a:r>
              <a:rPr lang="en-US" altLang="zh-CN" sz="9600" dirty="0" err="1" smtClean="0">
                <a:solidFill>
                  <a:srgbClr val="00B0F0"/>
                </a:solidFill>
              </a:rPr>
              <a:t>cpp</a:t>
            </a:r>
            <a:endParaRPr lang="en-US" altLang="zh-CN" sz="9600" dirty="0" smtClean="0">
              <a:solidFill>
                <a:srgbClr val="00B0F0"/>
              </a:solidFill>
            </a:endParaRPr>
          </a:p>
          <a:p>
            <a:endParaRPr lang="en-US" altLang="zh-CN" sz="9600" dirty="0" smtClean="0"/>
          </a:p>
          <a:p>
            <a:r>
              <a:rPr lang="en-US" altLang="zh-CN" sz="9600" dirty="0" smtClean="0"/>
              <a:t>2)   </a:t>
            </a:r>
            <a:r>
              <a:rPr lang="zh-CN" altLang="en-US" sz="9600" dirty="0" smtClean="0"/>
              <a:t>将预处理后的文件生成汇编文件 ，</a:t>
            </a:r>
            <a:r>
              <a:rPr lang="en-US" altLang="zh-CN" sz="9600" dirty="0" smtClean="0"/>
              <a:t>.s</a:t>
            </a:r>
            <a:r>
              <a:rPr lang="zh-CN" altLang="en-US" sz="9600" dirty="0" smtClean="0"/>
              <a:t>文件。</a:t>
            </a:r>
            <a:endParaRPr lang="en-US" altLang="zh-CN" sz="9600" dirty="0" smtClean="0"/>
          </a:p>
          <a:p>
            <a:r>
              <a:rPr lang="en-US" altLang="zh-CN" sz="9600" dirty="0" smtClean="0"/>
              <a:t>       </a:t>
            </a:r>
            <a:r>
              <a:rPr lang="zh-CN" altLang="en-US" sz="9600" dirty="0" smtClean="0"/>
              <a:t>编译器：</a:t>
            </a:r>
            <a:r>
              <a:rPr lang="en-US" altLang="zh-CN" sz="9600" dirty="0" err="1" smtClean="0">
                <a:solidFill>
                  <a:srgbClr val="00B0F0"/>
                </a:solidFill>
              </a:rPr>
              <a:t>egcs</a:t>
            </a:r>
            <a:endParaRPr lang="en-US" altLang="zh-CN" sz="9600" dirty="0" smtClean="0">
              <a:solidFill>
                <a:srgbClr val="00B0F0"/>
              </a:solidFill>
            </a:endParaRPr>
          </a:p>
          <a:p>
            <a:endParaRPr lang="en-US" altLang="zh-CN" sz="9600" dirty="0" smtClean="0"/>
          </a:p>
          <a:p>
            <a:endParaRPr lang="en-US" altLang="zh-CN" sz="3800" dirty="0" smtClean="0"/>
          </a:p>
          <a:p>
            <a:endParaRPr lang="en-US" altLang="zh-CN" dirty="0" smtClean="0"/>
          </a:p>
          <a:p>
            <a:endParaRPr lang="en-US" altLang="zh-CN" dirty="0" smtClean="0"/>
          </a:p>
          <a:p>
            <a:endParaRPr lang="en-US" altLang="zh-CN" dirty="0" smtClean="0"/>
          </a:p>
          <a:p>
            <a:pPr>
              <a:buNone/>
            </a:pPr>
            <a:endParaRPr lang="en-US" altLang="zh-CN" dirty="0" smtClean="0"/>
          </a:p>
          <a:p>
            <a:pPr>
              <a:buNone/>
            </a:pPr>
            <a:r>
              <a:rPr lang="en-US" altLang="zh-CN" dirty="0" smtClean="0"/>
              <a:t/>
            </a:r>
            <a:br>
              <a:rPr lang="en-US" altLang="zh-CN" dirty="0" smtClean="0"/>
            </a:br>
            <a:endParaRPr lang="en-US" altLang="zh-CN" dirty="0" smtClean="0"/>
          </a:p>
          <a:p>
            <a:pPr>
              <a:buNone/>
            </a:pPr>
            <a:endParaRPr lang="en-US" altLang="zh-CN" dirty="0" smtClean="0"/>
          </a:p>
          <a:p>
            <a:pPr>
              <a:buNone/>
            </a:pPr>
            <a:endParaRPr lang="en-US" altLang="zh-CN"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r>
              <a:rPr lang="en-US" altLang="zh-CN" smtClean="0"/>
              <a:t>                                         Q&amp;A</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gcc</a:t>
            </a:r>
            <a:r>
              <a:rPr lang="en-US" altLang="zh-CN" dirty="0" smtClean="0"/>
              <a:t>/g++</a:t>
            </a:r>
          </a:p>
        </p:txBody>
      </p:sp>
      <p:sp>
        <p:nvSpPr>
          <p:cNvPr id="3" name="内容占位符 2"/>
          <p:cNvSpPr>
            <a:spLocks noGrp="1"/>
          </p:cNvSpPr>
          <p:nvPr>
            <p:ph idx="1"/>
          </p:nvPr>
        </p:nvSpPr>
        <p:spPr/>
        <p:txBody>
          <a:bodyPr>
            <a:normAutofit fontScale="85000" lnSpcReduction="20000"/>
          </a:bodyPr>
          <a:lstStyle/>
          <a:p>
            <a:pPr>
              <a:buNone/>
            </a:pPr>
            <a:endParaRPr lang="en-US" altLang="zh-CN" dirty="0" smtClean="0"/>
          </a:p>
          <a:p>
            <a:r>
              <a:rPr lang="en-US" altLang="zh-CN" dirty="0" smtClean="0"/>
              <a:t>3)   </a:t>
            </a:r>
            <a:r>
              <a:rPr lang="zh-CN" altLang="en-US" dirty="0" smtClean="0"/>
              <a:t>将汇编文件编译成目标文件 </a:t>
            </a:r>
            <a:r>
              <a:rPr lang="en-US" altLang="zh-CN" dirty="0" smtClean="0"/>
              <a:t>.o</a:t>
            </a:r>
            <a:r>
              <a:rPr lang="zh-CN" altLang="en-US" dirty="0" smtClean="0"/>
              <a:t>文件。</a:t>
            </a:r>
            <a:endParaRPr lang="en-US" altLang="zh-CN" dirty="0" smtClean="0"/>
          </a:p>
          <a:p>
            <a:r>
              <a:rPr lang="en-US" altLang="zh-CN" dirty="0" smtClean="0"/>
              <a:t>       </a:t>
            </a:r>
            <a:r>
              <a:rPr lang="zh-CN" altLang="en-US" dirty="0" smtClean="0"/>
              <a:t>汇编器</a:t>
            </a:r>
            <a:r>
              <a:rPr lang="en-US" altLang="zh-CN" dirty="0" smtClean="0">
                <a:solidFill>
                  <a:srgbClr val="00B0F0"/>
                </a:solidFill>
              </a:rPr>
              <a:t>as </a:t>
            </a:r>
          </a:p>
          <a:p>
            <a:endParaRPr lang="en-US" altLang="zh-CN" dirty="0" smtClean="0"/>
          </a:p>
          <a:p>
            <a:r>
              <a:rPr lang="en-US" altLang="zh-CN" dirty="0" smtClean="0"/>
              <a:t>4)   </a:t>
            </a:r>
            <a:r>
              <a:rPr lang="zh-CN" altLang="en-US" dirty="0" smtClean="0"/>
              <a:t>链接目标代码，生成可执行文件。</a:t>
            </a:r>
            <a:endParaRPr lang="en-US" altLang="zh-CN" dirty="0" smtClean="0"/>
          </a:p>
          <a:p>
            <a:r>
              <a:rPr lang="en-US" altLang="zh-CN" dirty="0" smtClean="0"/>
              <a:t>        </a:t>
            </a:r>
            <a:r>
              <a:rPr lang="zh-CN" altLang="en-US" dirty="0" smtClean="0"/>
              <a:t>链接器 </a:t>
            </a:r>
            <a:r>
              <a:rPr lang="en-US" altLang="zh-CN" dirty="0" smtClean="0">
                <a:solidFill>
                  <a:srgbClr val="00B0F0"/>
                </a:solidFill>
              </a:rPr>
              <a:t>ld</a:t>
            </a:r>
          </a:p>
          <a:p>
            <a:endParaRPr lang="en-US" altLang="zh-CN" dirty="0" smtClean="0"/>
          </a:p>
          <a:p>
            <a:r>
              <a:rPr lang="zh-CN" altLang="en-US" dirty="0" smtClean="0"/>
              <a:t>实例介绍  </a:t>
            </a:r>
            <a:r>
              <a:rPr lang="en-US" altLang="zh-CN" dirty="0" smtClean="0"/>
              <a:t>--- (filename: test.cpp)</a:t>
            </a:r>
          </a:p>
          <a:p>
            <a:endParaRPr lang="en-US" altLang="zh-CN" dirty="0" smtClean="0"/>
          </a:p>
          <a:p>
            <a:r>
              <a:rPr lang="en-US" altLang="zh-CN" dirty="0" smtClean="0"/>
              <a:t>#include &lt;</a:t>
            </a:r>
            <a:r>
              <a:rPr lang="en-US" altLang="zh-CN" dirty="0" err="1" smtClean="0"/>
              <a:t>stdio.h</a:t>
            </a:r>
            <a:r>
              <a:rPr lang="en-US" altLang="zh-CN" dirty="0" smtClean="0"/>
              <a:t>&gt;</a:t>
            </a:r>
          </a:p>
          <a:p>
            <a:r>
              <a:rPr lang="en-US" altLang="zh-CN" dirty="0" smtClean="0"/>
              <a:t>#define TEXT “hello”</a:t>
            </a:r>
          </a:p>
          <a:p>
            <a:r>
              <a:rPr lang="en-US" altLang="zh-CN" dirty="0" smtClean="0"/>
              <a:t>#define SIZE 1024</a:t>
            </a:r>
          </a:p>
          <a:p>
            <a:r>
              <a:rPr lang="en-US" altLang="zh-CN" dirty="0" err="1" smtClean="0"/>
              <a:t>int</a:t>
            </a:r>
            <a:r>
              <a:rPr lang="en-US" altLang="zh-CN" dirty="0" smtClean="0"/>
              <a:t> main (</a:t>
            </a:r>
            <a:r>
              <a:rPr lang="en-US" altLang="zh-CN" dirty="0" err="1" smtClean="0"/>
              <a:t>int</a:t>
            </a:r>
            <a:r>
              <a:rPr lang="en-US" altLang="zh-CN" dirty="0" smtClean="0"/>
              <a:t> </a:t>
            </a:r>
            <a:r>
              <a:rPr lang="en-US" altLang="zh-CN" dirty="0" err="1" smtClean="0"/>
              <a:t>argc</a:t>
            </a:r>
            <a:r>
              <a:rPr lang="en-US" altLang="zh-CN" dirty="0" smtClean="0"/>
              <a:t>, char</a:t>
            </a:r>
            <a:r>
              <a:rPr lang="zh-CN" altLang="en-US" dirty="0" smtClean="0"/>
              <a:t>* </a:t>
            </a:r>
            <a:r>
              <a:rPr lang="en-US" altLang="zh-CN" dirty="0" err="1" smtClean="0"/>
              <a:t>argv</a:t>
            </a:r>
            <a:r>
              <a:rPr lang="en-US" altLang="zh-CN" dirty="0" smtClean="0"/>
              <a:t>[])</a:t>
            </a:r>
          </a:p>
          <a:p>
            <a:r>
              <a:rPr lang="en-US" altLang="zh-CN" dirty="0" smtClean="0"/>
              <a:t>{</a:t>
            </a:r>
          </a:p>
          <a:p>
            <a:pPr lvl="1">
              <a:buNone/>
            </a:pPr>
            <a:r>
              <a:rPr lang="en-US" altLang="zh-CN" dirty="0" smtClean="0"/>
              <a:t>       </a:t>
            </a:r>
            <a:r>
              <a:rPr lang="en-US" altLang="zh-CN" dirty="0" err="1" smtClean="0"/>
              <a:t>printf</a:t>
            </a:r>
            <a:r>
              <a:rPr lang="en-US" altLang="zh-CN" dirty="0" smtClean="0"/>
              <a:t> (“the Message:%s, the size:%d”, TEXT, SIZE);</a:t>
            </a:r>
          </a:p>
          <a:p>
            <a:pPr lvl="1">
              <a:buNone/>
            </a:pPr>
            <a:r>
              <a:rPr lang="en-US" altLang="zh-CN" dirty="0" smtClean="0"/>
              <a:t>       return 0;</a:t>
            </a:r>
          </a:p>
          <a:p>
            <a:r>
              <a:rPr lang="en-US" altLang="zh-CN"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gcc</a:t>
            </a:r>
            <a:r>
              <a:rPr lang="en-US" altLang="zh-CN" dirty="0" smtClean="0"/>
              <a:t>/g++ options introduction---compile</a:t>
            </a:r>
            <a:endParaRPr lang="zh-CN" altLang="en-US" dirty="0"/>
          </a:p>
        </p:txBody>
      </p:sp>
      <p:sp>
        <p:nvSpPr>
          <p:cNvPr id="3" name="内容占位符 2"/>
          <p:cNvSpPr>
            <a:spLocks noGrp="1"/>
          </p:cNvSpPr>
          <p:nvPr>
            <p:ph idx="1"/>
          </p:nvPr>
        </p:nvSpPr>
        <p:spPr>
          <a:xfrm>
            <a:off x="457200" y="908720"/>
            <a:ext cx="8229600" cy="5734990"/>
          </a:xfrm>
        </p:spPr>
        <p:txBody>
          <a:bodyPr>
            <a:normAutofit fontScale="92500" lnSpcReduction="20000"/>
          </a:bodyPr>
          <a:lstStyle/>
          <a:p>
            <a:r>
              <a:rPr lang="zh-CN" altLang="en-US" dirty="0" smtClean="0">
                <a:solidFill>
                  <a:srgbClr val="FF0000"/>
                </a:solidFill>
              </a:rPr>
              <a:t>注意</a:t>
            </a:r>
            <a:r>
              <a:rPr lang="zh-CN" altLang="en-US" dirty="0" smtClean="0"/>
              <a:t>（</a:t>
            </a:r>
            <a:r>
              <a:rPr lang="zh-CN" altLang="en-US" dirty="0" smtClean="0">
                <a:sym typeface="Wingdings" pitchFamily="2" charset="2"/>
              </a:rPr>
              <a:t>）</a:t>
            </a:r>
            <a:endParaRPr lang="en-US" altLang="zh-CN" dirty="0" smtClean="0"/>
          </a:p>
          <a:p>
            <a:r>
              <a:rPr lang="en-US" altLang="zh-CN" dirty="0" smtClean="0"/>
              <a:t>    </a:t>
            </a:r>
            <a:r>
              <a:rPr lang="zh-CN" altLang="en-US" dirty="0" smtClean="0"/>
              <a:t>关于所以选项都为</a:t>
            </a:r>
            <a:r>
              <a:rPr lang="zh-CN" altLang="en-US" dirty="0" smtClean="0">
                <a:solidFill>
                  <a:srgbClr val="FF0000"/>
                </a:solidFill>
              </a:rPr>
              <a:t>大小写敏感</a:t>
            </a:r>
            <a:r>
              <a:rPr lang="zh-CN" altLang="en-US" dirty="0" smtClean="0"/>
              <a:t>，及 </a:t>
            </a:r>
            <a:r>
              <a:rPr lang="en-US" altLang="zh-CN" dirty="0" smtClean="0"/>
              <a:t>–E </a:t>
            </a:r>
            <a:r>
              <a:rPr lang="zh-CN" altLang="en-US" dirty="0" smtClean="0"/>
              <a:t>和</a:t>
            </a:r>
            <a:r>
              <a:rPr lang="en-US" altLang="zh-CN" dirty="0" smtClean="0"/>
              <a:t>–e</a:t>
            </a:r>
            <a:r>
              <a:rPr lang="zh-CN" altLang="en-US" dirty="0" smtClean="0"/>
              <a:t>代表不同的编译选项</a:t>
            </a:r>
            <a:r>
              <a:rPr lang="en-US" altLang="zh-CN" dirty="0" smtClean="0"/>
              <a:t>(</a:t>
            </a:r>
            <a:r>
              <a:rPr lang="zh-CN" altLang="en-US" sz="1200" dirty="0" smtClean="0"/>
              <a:t>如果存在着这两个选项</a:t>
            </a:r>
            <a:r>
              <a:rPr lang="en-US" altLang="zh-CN" dirty="0" smtClean="0"/>
              <a:t>)</a:t>
            </a:r>
            <a:r>
              <a:rPr lang="zh-CN" altLang="en-US" dirty="0" smtClean="0"/>
              <a:t>。</a:t>
            </a:r>
            <a:r>
              <a:rPr lang="en-US" altLang="zh-CN" dirty="0" smtClean="0"/>
              <a:t> </a:t>
            </a:r>
          </a:p>
          <a:p>
            <a:r>
              <a:rPr lang="en-US" altLang="zh-CN" dirty="0" smtClean="0">
                <a:solidFill>
                  <a:srgbClr val="00B0F0"/>
                </a:solidFill>
              </a:rPr>
              <a:t>-E  </a:t>
            </a:r>
            <a:r>
              <a:rPr lang="zh-CN" altLang="en-US" dirty="0" smtClean="0"/>
              <a:t>进行预处理，例如：对编译选项</a:t>
            </a:r>
            <a:r>
              <a:rPr lang="en-US" altLang="zh-CN" dirty="0" smtClean="0"/>
              <a:t>#</a:t>
            </a:r>
            <a:r>
              <a:rPr lang="en-US" altLang="zh-CN" dirty="0" err="1" smtClean="0"/>
              <a:t>ifdef</a:t>
            </a:r>
            <a:r>
              <a:rPr lang="en-US" altLang="zh-CN" dirty="0" smtClean="0"/>
              <a:t> #else #</a:t>
            </a:r>
            <a:r>
              <a:rPr lang="en-US" altLang="zh-CN" dirty="0" err="1" smtClean="0"/>
              <a:t>endif</a:t>
            </a:r>
            <a:r>
              <a:rPr lang="en-US" altLang="zh-CN" dirty="0" smtClean="0"/>
              <a:t> </a:t>
            </a:r>
            <a:r>
              <a:rPr lang="zh-CN" altLang="en-US" dirty="0" smtClean="0"/>
              <a:t>，</a:t>
            </a:r>
            <a:r>
              <a:rPr lang="en-US" altLang="zh-CN" dirty="0" smtClean="0"/>
              <a:t>#define</a:t>
            </a:r>
            <a:r>
              <a:rPr lang="zh-CN" altLang="en-US" dirty="0" smtClean="0"/>
              <a:t>进行处理，但不产生输出文件，如果要查询 预处理后文件，将该结果进行重定向即可。</a:t>
            </a:r>
            <a:endParaRPr lang="en-US" altLang="zh-CN" dirty="0" smtClean="0"/>
          </a:p>
          <a:p>
            <a:r>
              <a:rPr lang="en-US" altLang="zh-CN" dirty="0" smtClean="0">
                <a:solidFill>
                  <a:srgbClr val="00B050"/>
                </a:solidFill>
              </a:rPr>
              <a:t>g++ -E test.cpp &gt; </a:t>
            </a:r>
            <a:r>
              <a:rPr lang="en-US" altLang="zh-CN" dirty="0" err="1" smtClean="0">
                <a:solidFill>
                  <a:srgbClr val="00B050"/>
                </a:solidFill>
              </a:rPr>
              <a:t>test_after_pre.text</a:t>
            </a:r>
            <a:endParaRPr lang="en-US" altLang="zh-CN" dirty="0" smtClean="0">
              <a:solidFill>
                <a:srgbClr val="00B050"/>
              </a:solidFill>
            </a:endParaRPr>
          </a:p>
          <a:p>
            <a:endParaRPr lang="en-US" altLang="zh-CN" dirty="0" smtClean="0"/>
          </a:p>
          <a:p>
            <a:r>
              <a:rPr lang="en-US" altLang="zh-CN" dirty="0" smtClean="0">
                <a:solidFill>
                  <a:srgbClr val="00B0F0"/>
                </a:solidFill>
              </a:rPr>
              <a:t>-S </a:t>
            </a:r>
            <a:r>
              <a:rPr lang="zh-CN" altLang="en-US" dirty="0" smtClean="0"/>
              <a:t>进行预处理并对该文件进行汇编处理。</a:t>
            </a:r>
            <a:endParaRPr lang="en-US" altLang="zh-CN" dirty="0" smtClean="0"/>
          </a:p>
          <a:p>
            <a:r>
              <a:rPr lang="en-US" altLang="zh-CN" dirty="0" smtClean="0">
                <a:solidFill>
                  <a:srgbClr val="00B050"/>
                </a:solidFill>
              </a:rPr>
              <a:t>g++ -S test.cpp &amp;&amp; </a:t>
            </a:r>
            <a:r>
              <a:rPr lang="en-US" altLang="zh-CN" dirty="0" err="1" smtClean="0">
                <a:solidFill>
                  <a:srgbClr val="00B050"/>
                </a:solidFill>
              </a:rPr>
              <a:t>ls</a:t>
            </a:r>
            <a:r>
              <a:rPr lang="en-US" altLang="zh-CN" dirty="0" smtClean="0">
                <a:solidFill>
                  <a:srgbClr val="00B050"/>
                </a:solidFill>
              </a:rPr>
              <a:t> –l *.s </a:t>
            </a:r>
          </a:p>
          <a:p>
            <a:endParaRPr lang="en-US" altLang="zh-CN" dirty="0" smtClean="0"/>
          </a:p>
          <a:p>
            <a:r>
              <a:rPr lang="en-US" altLang="zh-CN" dirty="0" smtClean="0">
                <a:solidFill>
                  <a:srgbClr val="00B0F0"/>
                </a:solidFill>
              </a:rPr>
              <a:t>-c </a:t>
            </a:r>
            <a:r>
              <a:rPr lang="en-US" altLang="zh-CN" dirty="0" smtClean="0"/>
              <a:t> </a:t>
            </a:r>
            <a:r>
              <a:rPr lang="zh-CN" altLang="en-US" dirty="0" smtClean="0"/>
              <a:t>进行预处理，编译，汇编并生成目标文件（</a:t>
            </a:r>
            <a:r>
              <a:rPr lang="en-US" altLang="zh-CN" dirty="0" smtClean="0"/>
              <a:t>.o</a:t>
            </a:r>
            <a:r>
              <a:rPr lang="zh-CN" altLang="en-US" dirty="0" smtClean="0"/>
              <a:t>文件）</a:t>
            </a:r>
            <a:r>
              <a:rPr lang="en-US" altLang="zh-CN" dirty="0" smtClean="0"/>
              <a:t>,</a:t>
            </a:r>
            <a:r>
              <a:rPr lang="zh-CN" altLang="en-US" dirty="0" smtClean="0">
                <a:solidFill>
                  <a:srgbClr val="FF0000"/>
                </a:solidFill>
              </a:rPr>
              <a:t>通常我们在</a:t>
            </a:r>
            <a:r>
              <a:rPr lang="en-US" altLang="zh-CN" dirty="0" err="1" smtClean="0">
                <a:solidFill>
                  <a:srgbClr val="FF0000"/>
                </a:solidFill>
              </a:rPr>
              <a:t>makefile</a:t>
            </a:r>
            <a:r>
              <a:rPr lang="zh-CN" altLang="en-US" dirty="0" smtClean="0">
                <a:solidFill>
                  <a:srgbClr val="FF0000"/>
                </a:solidFill>
              </a:rPr>
              <a:t>文件中使用此项命令进行编译并生成目标文件</a:t>
            </a:r>
            <a:r>
              <a:rPr lang="en-US" altLang="zh-CN" dirty="0" smtClean="0">
                <a:solidFill>
                  <a:srgbClr val="FF0000"/>
                </a:solidFill>
              </a:rPr>
              <a:t>(</a:t>
            </a:r>
            <a:r>
              <a:rPr lang="zh-CN" altLang="en-US" dirty="0" smtClean="0">
                <a:solidFill>
                  <a:srgbClr val="FF0000"/>
                </a:solidFill>
              </a:rPr>
              <a:t>当然可以使用</a:t>
            </a:r>
            <a:r>
              <a:rPr lang="en-US" altLang="zh-CN" dirty="0" err="1" smtClean="0">
                <a:solidFill>
                  <a:srgbClr val="FF0000"/>
                </a:solidFill>
              </a:rPr>
              <a:t>makefile</a:t>
            </a:r>
            <a:r>
              <a:rPr lang="zh-CN" altLang="en-US" dirty="0" smtClean="0">
                <a:solidFill>
                  <a:srgbClr val="FF0000"/>
                </a:solidFill>
              </a:rPr>
              <a:t>默认编译规则</a:t>
            </a:r>
            <a:r>
              <a:rPr lang="en-US" altLang="zh-CN" dirty="0" smtClean="0">
                <a:solidFill>
                  <a:srgbClr val="FF0000"/>
                </a:solidFill>
              </a:rPr>
              <a:t>)</a:t>
            </a:r>
            <a:r>
              <a:rPr lang="zh-CN" altLang="en-US" dirty="0" smtClean="0"/>
              <a:t>。</a:t>
            </a:r>
            <a:endParaRPr lang="en-US" altLang="zh-CN" dirty="0" smtClean="0"/>
          </a:p>
          <a:p>
            <a:r>
              <a:rPr lang="en-US" altLang="zh-CN" dirty="0" smtClean="0">
                <a:solidFill>
                  <a:srgbClr val="00B050"/>
                </a:solidFill>
              </a:rPr>
              <a:t>g++ -c test.cpp &amp;&amp; </a:t>
            </a:r>
            <a:r>
              <a:rPr lang="en-US" altLang="zh-CN" dirty="0" err="1" smtClean="0">
                <a:solidFill>
                  <a:srgbClr val="00B050"/>
                </a:solidFill>
              </a:rPr>
              <a:t>ls</a:t>
            </a:r>
            <a:r>
              <a:rPr lang="en-US" altLang="zh-CN" dirty="0" smtClean="0">
                <a:solidFill>
                  <a:srgbClr val="00B050"/>
                </a:solidFill>
              </a:rPr>
              <a:t> –l *.o </a:t>
            </a:r>
          </a:p>
          <a:p>
            <a:endParaRPr lang="en-US" altLang="zh-CN" dirty="0" smtClean="0">
              <a:solidFill>
                <a:srgbClr val="00B050"/>
              </a:solidFill>
            </a:endParaRPr>
          </a:p>
          <a:p>
            <a:r>
              <a:rPr lang="en-US" altLang="zh-CN" dirty="0" smtClean="0">
                <a:solidFill>
                  <a:srgbClr val="00B0F0"/>
                </a:solidFill>
              </a:rPr>
              <a:t>-o</a:t>
            </a:r>
            <a:r>
              <a:rPr lang="en-US" altLang="zh-CN" dirty="0" smtClean="0">
                <a:solidFill>
                  <a:srgbClr val="00B050"/>
                </a:solidFill>
              </a:rPr>
              <a:t> </a:t>
            </a:r>
            <a:r>
              <a:rPr lang="zh-CN" altLang="en-US" dirty="0" smtClean="0"/>
              <a:t>指定编译后输出可执行文件名。</a:t>
            </a:r>
            <a:endParaRPr lang="en-US" altLang="zh-CN" dirty="0" smtClean="0"/>
          </a:p>
          <a:p>
            <a:r>
              <a:rPr lang="en-US" altLang="zh-CN" dirty="0" smtClean="0">
                <a:solidFill>
                  <a:srgbClr val="00B050"/>
                </a:solidFill>
              </a:rPr>
              <a:t>g++ -c test.cpp –o test</a:t>
            </a:r>
          </a:p>
          <a:p>
            <a:endParaRPr lang="en-US" altLang="zh-CN" dirty="0" smtClean="0">
              <a:solidFill>
                <a:srgbClr val="00B050"/>
              </a:solidFill>
            </a:endParaRPr>
          </a:p>
          <a:p>
            <a:endParaRPr lang="en-US" altLang="zh-CN" dirty="0" smtClean="0">
              <a:solidFill>
                <a:srgbClr val="00B050"/>
              </a:solidFill>
            </a:endParaRPr>
          </a:p>
          <a:p>
            <a:endParaRPr lang="en-US" altLang="zh-CN"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gcc</a:t>
            </a:r>
            <a:r>
              <a:rPr lang="en-US" altLang="zh-CN" dirty="0" smtClean="0"/>
              <a:t>/g++ options introduction---directory/file opts</a:t>
            </a:r>
          </a:p>
        </p:txBody>
      </p:sp>
      <p:sp>
        <p:nvSpPr>
          <p:cNvPr id="3" name="内容占位符 2"/>
          <p:cNvSpPr>
            <a:spLocks noGrp="1"/>
          </p:cNvSpPr>
          <p:nvPr>
            <p:ph idx="1"/>
          </p:nvPr>
        </p:nvSpPr>
        <p:spPr>
          <a:xfrm>
            <a:off x="457200" y="908720"/>
            <a:ext cx="8229600" cy="5092048"/>
          </a:xfrm>
        </p:spPr>
        <p:txBody>
          <a:bodyPr>
            <a:normAutofit fontScale="92500" lnSpcReduction="20000"/>
          </a:bodyPr>
          <a:lstStyle/>
          <a:p>
            <a:r>
              <a:rPr lang="zh-CN" altLang="en-US" dirty="0" smtClean="0"/>
              <a:t>目的：</a:t>
            </a:r>
            <a:r>
              <a:rPr lang="zh-CN" altLang="en-US" dirty="0" smtClean="0">
                <a:solidFill>
                  <a:srgbClr val="FF0000"/>
                </a:solidFill>
              </a:rPr>
              <a:t>指定在编译时所寻找缺失文件的所在目录或文件。</a:t>
            </a:r>
            <a:endParaRPr lang="en-US" altLang="zh-CN" dirty="0" smtClean="0">
              <a:solidFill>
                <a:srgbClr val="FF0000"/>
              </a:solidFill>
            </a:endParaRPr>
          </a:p>
          <a:p>
            <a:endParaRPr lang="en-US" altLang="zh-CN" dirty="0" smtClean="0"/>
          </a:p>
          <a:p>
            <a:r>
              <a:rPr lang="en-US" altLang="zh-CN" dirty="0" smtClean="0">
                <a:solidFill>
                  <a:srgbClr val="00B0F0"/>
                </a:solidFill>
              </a:rPr>
              <a:t>-I dir </a:t>
            </a:r>
            <a:r>
              <a:rPr lang="zh-CN" altLang="en-US" dirty="0" smtClean="0"/>
              <a:t>在编译指定查找头文件所在的目录。</a:t>
            </a:r>
            <a:endParaRPr lang="en-US" altLang="zh-CN" dirty="0" smtClean="0"/>
          </a:p>
          <a:p>
            <a:r>
              <a:rPr lang="en-US" altLang="zh-CN" dirty="0" smtClean="0">
                <a:solidFill>
                  <a:srgbClr val="00B050"/>
                </a:solidFill>
              </a:rPr>
              <a:t> g++ -c test.cpp –o test –I/</a:t>
            </a:r>
            <a:r>
              <a:rPr lang="en-US" altLang="zh-CN" dirty="0" err="1" smtClean="0">
                <a:solidFill>
                  <a:srgbClr val="00B050"/>
                </a:solidFill>
              </a:rPr>
              <a:t>usr</a:t>
            </a:r>
            <a:r>
              <a:rPr lang="en-US" altLang="zh-CN" dirty="0" smtClean="0">
                <a:solidFill>
                  <a:srgbClr val="00B050"/>
                </a:solidFill>
              </a:rPr>
              <a:t>/local/includes </a:t>
            </a:r>
          </a:p>
          <a:p>
            <a:endParaRPr lang="en-US" altLang="zh-CN" dirty="0" smtClean="0">
              <a:solidFill>
                <a:srgbClr val="00B050"/>
              </a:solidFill>
            </a:endParaRPr>
          </a:p>
          <a:p>
            <a:r>
              <a:rPr lang="en-US" altLang="zh-CN" dirty="0" smtClean="0">
                <a:solidFill>
                  <a:srgbClr val="00B0F0"/>
                </a:solidFill>
              </a:rPr>
              <a:t>-</a:t>
            </a:r>
            <a:r>
              <a:rPr lang="en-US" altLang="zh-CN" dirty="0" err="1" smtClean="0">
                <a:solidFill>
                  <a:srgbClr val="00B0F0"/>
                </a:solidFill>
              </a:rPr>
              <a:t>i</a:t>
            </a:r>
            <a:r>
              <a:rPr lang="en-US" altLang="zh-CN" dirty="0" smtClean="0">
                <a:solidFill>
                  <a:srgbClr val="00B0F0"/>
                </a:solidFill>
              </a:rPr>
              <a:t> filename </a:t>
            </a:r>
            <a:r>
              <a:rPr lang="zh-CN" altLang="en-US" dirty="0" smtClean="0"/>
              <a:t>指定头文件，相对于</a:t>
            </a:r>
            <a:r>
              <a:rPr lang="en-US" altLang="zh-CN" dirty="0" smtClean="0"/>
              <a:t>#include  “filename”</a:t>
            </a:r>
          </a:p>
          <a:p>
            <a:r>
              <a:rPr lang="en-US" altLang="zh-CN" dirty="0" smtClean="0">
                <a:solidFill>
                  <a:srgbClr val="00B050"/>
                </a:solidFill>
              </a:rPr>
              <a:t>g++ -c test.cpp –o test -</a:t>
            </a:r>
            <a:r>
              <a:rPr lang="en-US" altLang="zh-CN" dirty="0" err="1" smtClean="0">
                <a:solidFill>
                  <a:srgbClr val="00B050"/>
                </a:solidFill>
              </a:rPr>
              <a:t>itest.h</a:t>
            </a:r>
            <a:endParaRPr lang="en-US" altLang="zh-CN" dirty="0" smtClean="0">
              <a:solidFill>
                <a:srgbClr val="00B050"/>
              </a:solidFill>
            </a:endParaRPr>
          </a:p>
          <a:p>
            <a:endParaRPr lang="en-US" altLang="zh-CN" dirty="0" smtClean="0">
              <a:solidFill>
                <a:srgbClr val="00B050"/>
              </a:solidFill>
            </a:endParaRPr>
          </a:p>
          <a:p>
            <a:r>
              <a:rPr lang="en-US" altLang="zh-CN" dirty="0" smtClean="0">
                <a:solidFill>
                  <a:srgbClr val="00B0F0"/>
                </a:solidFill>
              </a:rPr>
              <a:t>-L  </a:t>
            </a:r>
            <a:r>
              <a:rPr lang="zh-CN" altLang="en-US" dirty="0" smtClean="0"/>
              <a:t>在链接时指定查找库文件所在的目录</a:t>
            </a:r>
            <a:endParaRPr lang="en-US" altLang="zh-CN" dirty="0" smtClean="0"/>
          </a:p>
          <a:p>
            <a:r>
              <a:rPr lang="en-US" altLang="zh-CN" dirty="0" smtClean="0">
                <a:solidFill>
                  <a:srgbClr val="00B050"/>
                </a:solidFill>
              </a:rPr>
              <a:t>g++ -c test.cpp –o test –L/</a:t>
            </a:r>
            <a:r>
              <a:rPr lang="en-US" altLang="zh-CN" dirty="0" err="1" smtClean="0">
                <a:solidFill>
                  <a:srgbClr val="00B050"/>
                </a:solidFill>
              </a:rPr>
              <a:t>usr</a:t>
            </a:r>
            <a:r>
              <a:rPr lang="en-US" altLang="zh-CN" dirty="0" smtClean="0">
                <a:solidFill>
                  <a:srgbClr val="00B050"/>
                </a:solidFill>
              </a:rPr>
              <a:t>/local/</a:t>
            </a:r>
            <a:r>
              <a:rPr lang="en-US" altLang="zh-CN" dirty="0" err="1" smtClean="0">
                <a:solidFill>
                  <a:srgbClr val="00B050"/>
                </a:solidFill>
              </a:rPr>
              <a:t>libs</a:t>
            </a:r>
            <a:endParaRPr lang="en-US" altLang="zh-CN" dirty="0" smtClean="0">
              <a:solidFill>
                <a:srgbClr val="00B050"/>
              </a:solidFill>
            </a:endParaRPr>
          </a:p>
          <a:p>
            <a:endParaRPr lang="en-US" altLang="zh-CN" dirty="0" smtClean="0"/>
          </a:p>
          <a:p>
            <a:r>
              <a:rPr lang="en-US" altLang="zh-CN" dirty="0" smtClean="0">
                <a:solidFill>
                  <a:srgbClr val="00B0F0"/>
                </a:solidFill>
              </a:rPr>
              <a:t>-l Filename </a:t>
            </a:r>
            <a:r>
              <a:rPr lang="zh-CN" altLang="en-US" dirty="0" smtClean="0"/>
              <a:t>指定链接时库文件名称 </a:t>
            </a:r>
            <a:r>
              <a:rPr lang="en-US" altLang="zh-CN" dirty="0" err="1" smtClean="0"/>
              <a:t>libFilename.a</a:t>
            </a:r>
            <a:r>
              <a:rPr lang="en-US" altLang="zh-CN" dirty="0" smtClean="0"/>
              <a:t>(</a:t>
            </a:r>
            <a:r>
              <a:rPr lang="zh-CN" altLang="en-US" dirty="0" smtClean="0"/>
              <a:t>可以使用</a:t>
            </a:r>
            <a:r>
              <a:rPr lang="en-US" altLang="zh-CN" dirty="0" smtClean="0"/>
              <a:t>-l </a:t>
            </a:r>
            <a:r>
              <a:rPr lang="en-US" altLang="zh-CN" dirty="0" err="1" smtClean="0"/>
              <a:t>libFilename</a:t>
            </a:r>
            <a:r>
              <a:rPr lang="zh-CN" altLang="en-US" dirty="0" smtClean="0"/>
              <a:t>或者</a:t>
            </a:r>
            <a:r>
              <a:rPr lang="en-US" altLang="zh-CN" dirty="0" smtClean="0"/>
              <a:t>-</a:t>
            </a:r>
            <a:r>
              <a:rPr lang="en-US" altLang="zh-CN" dirty="0" err="1" smtClean="0"/>
              <a:t>lfilename</a:t>
            </a:r>
            <a:r>
              <a:rPr lang="en-US" altLang="zh-CN" dirty="0" smtClean="0"/>
              <a:t>) </a:t>
            </a:r>
          </a:p>
          <a:p>
            <a:r>
              <a:rPr lang="en-US" altLang="zh-CN" dirty="0" smtClean="0">
                <a:solidFill>
                  <a:srgbClr val="00B050"/>
                </a:solidFill>
              </a:rPr>
              <a:t>g++  -c test.cpp –o test –</a:t>
            </a:r>
            <a:r>
              <a:rPr lang="en-US" altLang="zh-CN" dirty="0" err="1" smtClean="0">
                <a:solidFill>
                  <a:srgbClr val="00B050"/>
                </a:solidFill>
              </a:rPr>
              <a:t>lpthread</a:t>
            </a:r>
            <a:r>
              <a:rPr lang="en-US" altLang="zh-CN" dirty="0" smtClean="0">
                <a:solidFill>
                  <a:srgbClr val="00B050"/>
                </a:solidFill>
              </a:rPr>
              <a:t> -</a:t>
            </a:r>
            <a:r>
              <a:rPr lang="en-US" altLang="zh-CN" dirty="0" err="1" smtClean="0">
                <a:solidFill>
                  <a:srgbClr val="00B050"/>
                </a:solidFill>
              </a:rPr>
              <a:t>lnsl</a:t>
            </a:r>
            <a:endParaRPr lang="en-US" altLang="zh-CN" dirty="0" smtClean="0">
              <a:solidFill>
                <a:srgbClr val="00B050"/>
              </a:solidFill>
            </a:endParaRPr>
          </a:p>
          <a:p>
            <a:endParaRPr lang="en-US" altLang="zh-CN" dirty="0" smtClean="0"/>
          </a:p>
          <a:p>
            <a:endParaRPr lang="en-US" altLang="zh-CN" dirty="0" smtClean="0"/>
          </a:p>
          <a:p>
            <a:endParaRPr lang="en-US" altLang="zh-CN" dirty="0" smtClean="0"/>
          </a:p>
          <a:p>
            <a:pPr>
              <a:buNone/>
            </a:pPr>
            <a:endParaRPr lang="en-US" altLang="zh-CN" dirty="0" smtClean="0"/>
          </a:p>
          <a:p>
            <a:pPr>
              <a:buNone/>
            </a:pPr>
            <a:endParaRPr lang="en-US" altLang="zh-CN" dirty="0" smtClean="0"/>
          </a:p>
          <a:p>
            <a:endParaRPr lang="en-US" altLang="zh-CN"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err="1" smtClean="0"/>
              <a:t>gcc</a:t>
            </a:r>
            <a:r>
              <a:rPr lang="en-US" altLang="zh-CN" dirty="0" smtClean="0"/>
              <a:t>/g++ options introduction---directory/file opts</a:t>
            </a:r>
            <a:endParaRPr lang="zh-CN" altLang="en-US" dirty="0"/>
          </a:p>
        </p:txBody>
      </p:sp>
      <p:sp>
        <p:nvSpPr>
          <p:cNvPr id="3" name="内容占位符 2"/>
          <p:cNvSpPr>
            <a:spLocks noGrp="1"/>
          </p:cNvSpPr>
          <p:nvPr>
            <p:ph idx="1"/>
          </p:nvPr>
        </p:nvSpPr>
        <p:spPr>
          <a:xfrm>
            <a:off x="457200" y="714356"/>
            <a:ext cx="8229600" cy="5949280"/>
          </a:xfrm>
        </p:spPr>
        <p:txBody>
          <a:bodyPr>
            <a:normAutofit fontScale="92500" lnSpcReduction="20000"/>
          </a:bodyPr>
          <a:lstStyle/>
          <a:p>
            <a:r>
              <a:rPr lang="zh-CN" altLang="en-US" dirty="0" smtClean="0"/>
              <a:t>选择匹配的顺序</a:t>
            </a:r>
            <a:r>
              <a:rPr lang="zh-CN" altLang="en-US" dirty="0" smtClean="0">
                <a:solidFill>
                  <a:srgbClr val="FF0000"/>
                </a:solidFill>
              </a:rPr>
              <a:t>（</a:t>
            </a:r>
            <a:r>
              <a:rPr lang="en-US" altLang="zh-CN" dirty="0" smtClean="0">
                <a:solidFill>
                  <a:srgbClr val="FF0000"/>
                </a:solidFill>
                <a:sym typeface="Wingdings" pitchFamily="2" charset="2"/>
              </a:rPr>
              <a:t></a:t>
            </a:r>
            <a:r>
              <a:rPr lang="zh-CN" altLang="en-US" dirty="0" smtClean="0">
                <a:solidFill>
                  <a:srgbClr val="FF0000"/>
                </a:solidFill>
                <a:sym typeface="Wingdings" pitchFamily="2" charset="2"/>
              </a:rPr>
              <a:t>）</a:t>
            </a:r>
            <a:endParaRPr lang="en-US" altLang="zh-CN" dirty="0" smtClean="0">
              <a:solidFill>
                <a:srgbClr val="FF0000"/>
              </a:solidFill>
            </a:endParaRPr>
          </a:p>
          <a:p>
            <a:r>
              <a:rPr lang="en-US" dirty="0" smtClean="0"/>
              <a:t>1</a:t>
            </a:r>
            <a:r>
              <a:rPr lang="zh-CN" altLang="en-US" dirty="0" smtClean="0"/>
              <a:t>）当前路径</a:t>
            </a:r>
            <a:r>
              <a:rPr lang="en-US" altLang="zh-CN" dirty="0" smtClean="0"/>
              <a:t>    </a:t>
            </a:r>
          </a:p>
          <a:p>
            <a:endParaRPr lang="en-US" altLang="zh-CN" dirty="0" smtClean="0"/>
          </a:p>
          <a:p>
            <a:r>
              <a:rPr lang="en-US" dirty="0" smtClean="0"/>
              <a:t>2</a:t>
            </a:r>
            <a:r>
              <a:rPr lang="zh-CN" altLang="en-US" dirty="0" smtClean="0"/>
              <a:t>）用户指定的路径（即我们参数说指定的）</a:t>
            </a:r>
            <a:endParaRPr lang="en-US" dirty="0" smtClean="0"/>
          </a:p>
          <a:p>
            <a:r>
              <a:rPr lang="en-US" altLang="zh-CN" dirty="0" smtClean="0"/>
              <a:t>   </a:t>
            </a:r>
          </a:p>
          <a:p>
            <a:r>
              <a:rPr lang="en-US" dirty="0" smtClean="0"/>
              <a:t>3</a:t>
            </a:r>
            <a:r>
              <a:rPr lang="zh-CN" altLang="en-US" dirty="0" smtClean="0"/>
              <a:t>）环境变量指定的路径</a:t>
            </a:r>
            <a:r>
              <a:rPr lang="en-US" altLang="zh-CN" dirty="0" smtClean="0"/>
              <a:t>,</a:t>
            </a:r>
            <a:r>
              <a:rPr lang="zh-CN" altLang="en-US" dirty="0" smtClean="0"/>
              <a:t>即 </a:t>
            </a:r>
            <a:r>
              <a:rPr lang="en-US" altLang="zh-CN" dirty="0" smtClean="0">
                <a:solidFill>
                  <a:srgbClr val="FF0000"/>
                </a:solidFill>
              </a:rPr>
              <a:t>PATH, LD_LIBRARY_PATH</a:t>
            </a:r>
            <a:r>
              <a:rPr lang="en-US" altLang="zh-CN" dirty="0" smtClean="0"/>
              <a:t>, </a:t>
            </a:r>
            <a:r>
              <a:rPr lang="zh-CN" altLang="en-US" dirty="0" smtClean="0"/>
              <a:t>多个路径使用</a:t>
            </a:r>
            <a:r>
              <a:rPr lang="zh-CN" altLang="en-US" dirty="0" smtClean="0">
                <a:solidFill>
                  <a:srgbClr val="FF0000"/>
                </a:solidFill>
              </a:rPr>
              <a:t> </a:t>
            </a:r>
            <a:r>
              <a:rPr lang="en-US" altLang="zh-CN" dirty="0" smtClean="0">
                <a:solidFill>
                  <a:srgbClr val="FF0000"/>
                </a:solidFill>
              </a:rPr>
              <a:t>: </a:t>
            </a:r>
            <a:r>
              <a:rPr lang="zh-CN" altLang="en-US" dirty="0" smtClean="0"/>
              <a:t>分割</a:t>
            </a:r>
            <a:r>
              <a:rPr lang="en-US" altLang="zh-CN" dirty="0" smtClean="0"/>
              <a:t>.</a:t>
            </a:r>
            <a:endParaRPr lang="zh-CN" altLang="en-US" dirty="0" smtClean="0"/>
          </a:p>
          <a:p>
            <a:pPr lvl="1"/>
            <a:r>
              <a:rPr lang="zh-CN" altLang="en-US" dirty="0" smtClean="0">
                <a:solidFill>
                  <a:srgbClr val="00B050"/>
                </a:solidFill>
              </a:rPr>
              <a:t>我们可以使用</a:t>
            </a:r>
            <a:r>
              <a:rPr lang="en-US" altLang="zh-CN" dirty="0" smtClean="0">
                <a:solidFill>
                  <a:srgbClr val="00B050"/>
                </a:solidFill>
              </a:rPr>
              <a:t>export</a:t>
            </a:r>
            <a:r>
              <a:rPr lang="zh-CN" altLang="en-US" dirty="0" smtClean="0">
                <a:solidFill>
                  <a:srgbClr val="00B050"/>
                </a:solidFill>
              </a:rPr>
              <a:t>，命令设置自己的环境变量，亦可以编辑</a:t>
            </a:r>
            <a:r>
              <a:rPr lang="en-US" altLang="zh-CN" dirty="0" smtClean="0">
                <a:solidFill>
                  <a:srgbClr val="00B050"/>
                </a:solidFill>
              </a:rPr>
              <a:t>~/.</a:t>
            </a:r>
            <a:r>
              <a:rPr lang="en-US" altLang="zh-CN" dirty="0" err="1" smtClean="0">
                <a:solidFill>
                  <a:srgbClr val="00B050"/>
                </a:solidFill>
              </a:rPr>
              <a:t>bashrc</a:t>
            </a:r>
            <a:r>
              <a:rPr lang="zh-CN" altLang="en-US" dirty="0" smtClean="0">
                <a:solidFill>
                  <a:srgbClr val="00B050"/>
                </a:solidFill>
              </a:rPr>
              <a:t>或者</a:t>
            </a:r>
            <a:r>
              <a:rPr lang="en-US" altLang="zh-CN" dirty="0" smtClean="0">
                <a:solidFill>
                  <a:srgbClr val="00B050"/>
                </a:solidFill>
              </a:rPr>
              <a:t>.profile</a:t>
            </a:r>
            <a:r>
              <a:rPr lang="zh-CN" altLang="en-US" dirty="0" smtClean="0">
                <a:solidFill>
                  <a:srgbClr val="00B050"/>
                </a:solidFill>
              </a:rPr>
              <a:t>等文件来设置，每次登陆后就使用当前的环境</a:t>
            </a:r>
            <a:endParaRPr lang="en-US" altLang="zh-CN" dirty="0" smtClean="0">
              <a:solidFill>
                <a:srgbClr val="00B050"/>
              </a:solidFill>
            </a:endParaRPr>
          </a:p>
          <a:p>
            <a:endParaRPr lang="en-US" dirty="0" smtClean="0"/>
          </a:p>
          <a:p>
            <a:r>
              <a:rPr lang="en-US" dirty="0" smtClean="0"/>
              <a:t>4</a:t>
            </a:r>
            <a:r>
              <a:rPr lang="zh-CN" altLang="en-US" dirty="0" smtClean="0"/>
              <a:t>）系统默认的路径</a:t>
            </a:r>
          </a:p>
          <a:p>
            <a:endParaRPr lang="en-US" altLang="zh-CN" dirty="0" smtClean="0"/>
          </a:p>
          <a:p>
            <a:r>
              <a:rPr lang="en-US" dirty="0" smtClean="0"/>
              <a:t>5</a:t>
            </a:r>
            <a:r>
              <a:rPr lang="zh-CN" altLang="en-US" dirty="0" smtClean="0"/>
              <a:t>）</a:t>
            </a:r>
            <a:r>
              <a:rPr lang="en-US" dirty="0" err="1" smtClean="0"/>
              <a:t>ld.so</a:t>
            </a:r>
            <a:r>
              <a:rPr lang="zh-CN" altLang="en-US" dirty="0" smtClean="0"/>
              <a:t>的环境变量</a:t>
            </a:r>
            <a:r>
              <a:rPr lang="en-US" altLang="zh-CN" dirty="0" smtClean="0"/>
              <a:t>(</a:t>
            </a:r>
            <a:r>
              <a:rPr lang="zh-CN" altLang="en-US" dirty="0" smtClean="0"/>
              <a:t>运行时</a:t>
            </a:r>
            <a:r>
              <a:rPr lang="en-US" altLang="zh-CN" dirty="0" smtClean="0"/>
              <a:t>)</a:t>
            </a:r>
          </a:p>
          <a:p>
            <a:endParaRPr lang="en-US" altLang="zh-CN" dirty="0" smtClean="0"/>
          </a:p>
          <a:p>
            <a:r>
              <a:rPr lang="en-US" dirty="0" smtClean="0"/>
              <a:t>6</a:t>
            </a:r>
            <a:r>
              <a:rPr lang="zh-CN" altLang="en-US" dirty="0" smtClean="0"/>
              <a:t>）编程时候手动指定路径</a:t>
            </a:r>
            <a:endParaRPr lang="en-US" altLang="zh-CN" dirty="0" smtClean="0"/>
          </a:p>
          <a:p>
            <a:endParaRPr lang="en-US" altLang="zh-CN" dirty="0" smtClean="0"/>
          </a:p>
          <a:p>
            <a:r>
              <a:rPr lang="en-US" altLang="zh-CN" dirty="0" smtClean="0">
                <a:solidFill>
                  <a:srgbClr val="00B0F0"/>
                </a:solidFill>
              </a:rPr>
              <a:t>More</a:t>
            </a:r>
            <a:r>
              <a:rPr lang="en-US" altLang="zh-CN" dirty="0" smtClean="0"/>
              <a:t> (reference</a:t>
            </a:r>
            <a:r>
              <a:rPr lang="zh-CN" altLang="en-US" dirty="0" smtClean="0"/>
              <a:t> </a:t>
            </a:r>
            <a:r>
              <a:rPr lang="en-US" altLang="zh-CN" dirty="0" smtClean="0"/>
              <a:t>to  </a:t>
            </a:r>
            <a:r>
              <a:rPr lang="en-US" altLang="zh-CN" dirty="0" smtClean="0">
                <a:sym typeface="Wingdings" pitchFamily="2" charset="2"/>
              </a:rPr>
              <a:t>                 )</a:t>
            </a:r>
            <a:endParaRPr lang="en-US" altLang="zh-CN" dirty="0" smtClean="0"/>
          </a:p>
          <a:p>
            <a:endParaRPr lang="en-US" altLang="zh-CN" dirty="0" smtClean="0"/>
          </a:p>
        </p:txBody>
      </p:sp>
      <p:graphicFrame>
        <p:nvGraphicFramePr>
          <p:cNvPr id="4" name="Object 3"/>
          <p:cNvGraphicFramePr>
            <a:graphicFrameLocks noChangeAspect="1"/>
          </p:cNvGraphicFramePr>
          <p:nvPr/>
        </p:nvGraphicFramePr>
        <p:xfrm>
          <a:off x="3214678" y="5715016"/>
          <a:ext cx="1293813" cy="711200"/>
        </p:xfrm>
        <a:graphic>
          <a:graphicData uri="http://schemas.openxmlformats.org/presentationml/2006/ole">
            <p:oleObj spid="_x0000_s1026" name="包装程序外壳对象" showAsIcon="1" r:id="rId4" imgW="1294560" imgH="711360" progId="Package">
              <p:embed/>
            </p:oleObj>
          </a:graphicData>
        </a:graphic>
      </p:graphicFrame>
      <p:sp>
        <p:nvSpPr>
          <p:cNvPr id="5" name="TextBox 4"/>
          <p:cNvSpPr txBox="1"/>
          <p:nvPr/>
        </p:nvSpPr>
        <p:spPr>
          <a:xfrm>
            <a:off x="4572000" y="3571876"/>
            <a:ext cx="184731" cy="369332"/>
          </a:xfrm>
          <a:prstGeom prst="rect">
            <a:avLst/>
          </a:prstGeom>
          <a:noFill/>
        </p:spPr>
        <p:txBody>
          <a:bodyPr wrap="none" rtlCol="0">
            <a:spAutoFit/>
          </a:bodyPr>
          <a:lstStyle/>
          <a:p>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gcc</a:t>
            </a:r>
            <a:r>
              <a:rPr lang="en-US" altLang="zh-CN" dirty="0" smtClean="0"/>
              <a:t>/g++ options introduction---debug opts</a:t>
            </a:r>
            <a:endParaRPr lang="zh-CN" altLang="en-US" dirty="0"/>
          </a:p>
        </p:txBody>
      </p:sp>
      <p:sp>
        <p:nvSpPr>
          <p:cNvPr id="3" name="内容占位符 2"/>
          <p:cNvSpPr>
            <a:spLocks noGrp="1"/>
          </p:cNvSpPr>
          <p:nvPr>
            <p:ph idx="1"/>
          </p:nvPr>
        </p:nvSpPr>
        <p:spPr/>
        <p:txBody>
          <a:bodyPr>
            <a:normAutofit/>
          </a:bodyPr>
          <a:lstStyle/>
          <a:p>
            <a:r>
              <a:rPr lang="zh-CN" altLang="en-US" dirty="0" smtClean="0"/>
              <a:t>目的：</a:t>
            </a:r>
            <a:r>
              <a:rPr lang="zh-CN" altLang="en-US" dirty="0" smtClean="0">
                <a:solidFill>
                  <a:srgbClr val="FF0000"/>
                </a:solidFill>
              </a:rPr>
              <a:t>产生调试信息</a:t>
            </a:r>
            <a:r>
              <a:rPr lang="zh-CN" altLang="en-US" dirty="0" smtClean="0"/>
              <a:t>。</a:t>
            </a:r>
            <a:endParaRPr lang="en-US" dirty="0" smtClean="0"/>
          </a:p>
          <a:p>
            <a:r>
              <a:rPr lang="en-US" dirty="0" smtClean="0">
                <a:solidFill>
                  <a:srgbClr val="00B0F0"/>
                </a:solidFill>
              </a:rPr>
              <a:t>-g </a:t>
            </a:r>
            <a:r>
              <a:rPr lang="en-US" dirty="0" err="1" smtClean="0">
                <a:latin typeface="宋体" pitchFamily="2" charset="-122"/>
              </a:rPr>
              <a:t>以操作系统的本地格式</a:t>
            </a:r>
            <a:r>
              <a:rPr lang="zh-CN" altLang="en-US" dirty="0" smtClean="0">
                <a:latin typeface="宋体" pitchFamily="2" charset="-122"/>
              </a:rPr>
              <a:t>，</a:t>
            </a:r>
            <a:r>
              <a:rPr lang="en-US" dirty="0" err="1" smtClean="0">
                <a:latin typeface="宋体" pitchFamily="2" charset="-122"/>
              </a:rPr>
              <a:t>产生调试信息</a:t>
            </a:r>
            <a:r>
              <a:rPr lang="en-US" dirty="0" smtClean="0">
                <a:latin typeface="宋体" pitchFamily="2" charset="-122"/>
              </a:rPr>
              <a:t>. </a:t>
            </a:r>
            <a:r>
              <a:rPr lang="en-US" dirty="0" err="1" smtClean="0">
                <a:latin typeface="+mj-lt"/>
              </a:rPr>
              <a:t>GDB</a:t>
            </a:r>
            <a:r>
              <a:rPr lang="en-US" dirty="0" err="1" smtClean="0">
                <a:latin typeface="宋体" pitchFamily="2" charset="-122"/>
              </a:rPr>
              <a:t>能够使用这些调试信息</a:t>
            </a:r>
            <a:r>
              <a:rPr lang="zh-CN" altLang="en-US" dirty="0" smtClean="0">
                <a:latin typeface="宋体" pitchFamily="2" charset="-122"/>
              </a:rPr>
              <a:t>。</a:t>
            </a:r>
            <a:endParaRPr lang="en-US" dirty="0" smtClean="0">
              <a:latin typeface="宋体" pitchFamily="2" charset="-122"/>
            </a:endParaRPr>
          </a:p>
          <a:p>
            <a:r>
              <a:rPr lang="en-US" altLang="zh-CN" dirty="0" smtClean="0">
                <a:solidFill>
                  <a:srgbClr val="00B050"/>
                </a:solidFill>
              </a:rPr>
              <a:t>g++ -c –g test.cpp –o test</a:t>
            </a:r>
          </a:p>
          <a:p>
            <a:endParaRPr lang="zh-CN" altLang="en-US" dirty="0" smtClean="0">
              <a:solidFill>
                <a:srgbClr val="00B050"/>
              </a:solidFill>
            </a:endParaRPr>
          </a:p>
          <a:p>
            <a:r>
              <a:rPr lang="en-US" dirty="0" smtClean="0">
                <a:solidFill>
                  <a:srgbClr val="00B0F0"/>
                </a:solidFill>
                <a:latin typeface="+mj-lt"/>
              </a:rPr>
              <a:t>-</a:t>
            </a:r>
            <a:r>
              <a:rPr lang="en-US" dirty="0" err="1" smtClean="0">
                <a:solidFill>
                  <a:srgbClr val="00B0F0"/>
                </a:solidFill>
                <a:latin typeface="+mj-lt"/>
              </a:rPr>
              <a:t>ggdb</a:t>
            </a:r>
            <a:r>
              <a:rPr lang="en-US" dirty="0" smtClean="0">
                <a:latin typeface="宋体" pitchFamily="2" charset="-122"/>
              </a:rPr>
              <a:t> </a:t>
            </a:r>
            <a:r>
              <a:rPr lang="en-US" dirty="0" err="1" smtClean="0">
                <a:latin typeface="宋体" pitchFamily="2" charset="-122"/>
              </a:rPr>
              <a:t>以本地格式</a:t>
            </a:r>
            <a:r>
              <a:rPr lang="en-US" dirty="0" smtClean="0">
                <a:latin typeface="宋体" pitchFamily="2" charset="-122"/>
              </a:rPr>
              <a:t>(</a:t>
            </a:r>
            <a:r>
              <a:rPr lang="en-US" dirty="0" err="1" smtClean="0">
                <a:latin typeface="宋体" pitchFamily="2" charset="-122"/>
              </a:rPr>
              <a:t>如果支持</a:t>
            </a:r>
            <a:r>
              <a:rPr lang="en-US" dirty="0" smtClean="0">
                <a:latin typeface="宋体" pitchFamily="2" charset="-122"/>
              </a:rPr>
              <a:t>)</a:t>
            </a:r>
            <a:r>
              <a:rPr lang="en-US" dirty="0" err="1" smtClean="0">
                <a:latin typeface="宋体" pitchFamily="2" charset="-122"/>
              </a:rPr>
              <a:t>输出调试信息</a:t>
            </a:r>
            <a:r>
              <a:rPr lang="zh-CN" altLang="en-US" dirty="0" smtClean="0">
                <a:latin typeface="宋体" pitchFamily="2" charset="-122"/>
              </a:rPr>
              <a:t>，</a:t>
            </a:r>
            <a:r>
              <a:rPr lang="en-US" dirty="0" err="1" smtClean="0">
                <a:latin typeface="宋体" pitchFamily="2" charset="-122"/>
              </a:rPr>
              <a:t>尽可能包括</a:t>
            </a:r>
            <a:r>
              <a:rPr lang="en-US" dirty="0" smtClean="0"/>
              <a:t> GDB </a:t>
            </a:r>
            <a:r>
              <a:rPr lang="en-US" dirty="0" err="1" smtClean="0">
                <a:latin typeface="宋体" pitchFamily="2" charset="-122"/>
              </a:rPr>
              <a:t>扩展</a:t>
            </a:r>
            <a:r>
              <a:rPr lang="zh-CN" altLang="en-US" dirty="0" smtClean="0">
                <a:latin typeface="宋体" pitchFamily="2" charset="-122"/>
              </a:rPr>
              <a:t>。</a:t>
            </a:r>
            <a:endParaRPr lang="en-US" dirty="0" smtClean="0">
              <a:latin typeface="宋体" pitchFamily="2" charset="-122"/>
            </a:endParaRPr>
          </a:p>
          <a:p>
            <a:r>
              <a:rPr lang="en-US" altLang="zh-CN" dirty="0" smtClean="0">
                <a:solidFill>
                  <a:srgbClr val="00B050"/>
                </a:solidFill>
              </a:rPr>
              <a:t>g++ -c –</a:t>
            </a:r>
            <a:r>
              <a:rPr lang="en-US" altLang="zh-CN" dirty="0" err="1" smtClean="0">
                <a:solidFill>
                  <a:srgbClr val="00B050"/>
                </a:solidFill>
              </a:rPr>
              <a:t>ggdb</a:t>
            </a:r>
            <a:r>
              <a:rPr lang="en-US" altLang="zh-CN" dirty="0" smtClean="0">
                <a:solidFill>
                  <a:srgbClr val="00B050"/>
                </a:solidFill>
              </a:rPr>
              <a:t> test.cpp –o test</a:t>
            </a:r>
            <a:endParaRPr lang="zh-CN" altLang="en-US" dirty="0" smtClean="0">
              <a:solidFill>
                <a:srgbClr val="00B050"/>
              </a:solidFill>
            </a:endParaRPr>
          </a:p>
          <a:p>
            <a:endParaRPr lang="en-US" dirty="0" smtClean="0">
              <a:latin typeface="宋体" pitchFamily="2" charset="-122"/>
            </a:endParaRPr>
          </a:p>
          <a:p>
            <a:r>
              <a:rPr lang="en-US" altLang="zh-CN" dirty="0" smtClean="0">
                <a:solidFill>
                  <a:srgbClr val="00B0F0"/>
                </a:solidFill>
                <a:latin typeface="+mj-lt"/>
              </a:rPr>
              <a:t>-</a:t>
            </a:r>
            <a:r>
              <a:rPr lang="en-US" altLang="zh-CN" dirty="0" err="1" smtClean="0">
                <a:solidFill>
                  <a:srgbClr val="00B0F0"/>
                </a:solidFill>
                <a:latin typeface="+mj-lt"/>
              </a:rPr>
              <a:t>glevel</a:t>
            </a:r>
            <a:r>
              <a:rPr lang="en-US" altLang="zh-CN" dirty="0" smtClean="0">
                <a:solidFill>
                  <a:srgbClr val="00B0F0"/>
                </a:solidFill>
                <a:latin typeface="+mj-lt"/>
              </a:rPr>
              <a:t> </a:t>
            </a:r>
            <a:r>
              <a:rPr lang="zh-CN" altLang="en-US" dirty="0" smtClean="0">
                <a:latin typeface="宋体" pitchFamily="2" charset="-122"/>
              </a:rPr>
              <a:t>请求生成调试信息</a:t>
            </a:r>
            <a:r>
              <a:rPr lang="en-US" altLang="zh-CN" dirty="0" smtClean="0">
                <a:latin typeface="宋体" pitchFamily="2" charset="-122"/>
              </a:rPr>
              <a:t>,</a:t>
            </a:r>
            <a:r>
              <a:rPr lang="zh-CN" altLang="en-US" dirty="0" smtClean="0">
                <a:latin typeface="宋体" pitchFamily="2" charset="-122"/>
              </a:rPr>
              <a:t>同时用</a:t>
            </a:r>
            <a:r>
              <a:rPr lang="en-US" altLang="zh-CN" dirty="0" smtClean="0">
                <a:latin typeface="+mj-lt"/>
              </a:rPr>
              <a:t>level</a:t>
            </a:r>
            <a:r>
              <a:rPr lang="zh-CN" altLang="en-US" dirty="0" smtClean="0">
                <a:latin typeface="宋体" pitchFamily="2" charset="-122"/>
              </a:rPr>
              <a:t>指出需要多少信息。默认的</a:t>
            </a:r>
            <a:r>
              <a:rPr lang="en-US" altLang="zh-CN" dirty="0" smtClean="0">
                <a:latin typeface="+mj-lt"/>
              </a:rPr>
              <a:t>level</a:t>
            </a:r>
            <a:r>
              <a:rPr lang="zh-CN" altLang="en-US" dirty="0" smtClean="0">
                <a:latin typeface="宋体" pitchFamily="2" charset="-122"/>
              </a:rPr>
              <a:t>值是</a:t>
            </a:r>
            <a:r>
              <a:rPr lang="en-US" altLang="zh-CN" dirty="0" smtClean="0">
                <a:latin typeface="宋体" pitchFamily="2" charset="-122"/>
              </a:rPr>
              <a:t>2</a:t>
            </a:r>
            <a:r>
              <a:rPr lang="zh-CN" altLang="en-US" dirty="0" smtClean="0">
                <a:latin typeface="宋体" pitchFamily="2" charset="-122"/>
              </a:rPr>
              <a:t>。</a:t>
            </a:r>
            <a:endParaRPr lang="en-US" altLang="zh-CN" dirty="0" smtClean="0">
              <a:latin typeface="宋体" pitchFamily="2" charset="-122"/>
            </a:endParaRPr>
          </a:p>
          <a:p>
            <a:r>
              <a:rPr lang="en-US" altLang="zh-CN" dirty="0" smtClean="0">
                <a:solidFill>
                  <a:srgbClr val="00B050"/>
                </a:solidFill>
              </a:rPr>
              <a:t>g++ -c –g test.cpp –o test</a:t>
            </a:r>
            <a:endParaRPr lang="zh-CN" altLang="en-US" dirty="0" smtClean="0">
              <a:solidFill>
                <a:srgbClr val="00B050"/>
              </a:solidFill>
            </a:endParaRPr>
          </a:p>
          <a:p>
            <a:endParaRPr lang="en-US" altLang="zh-CN"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gcc</a:t>
            </a:r>
            <a:r>
              <a:rPr lang="en-US" altLang="zh-CN" dirty="0" smtClean="0"/>
              <a:t>/g++ options introduction---link opts</a:t>
            </a:r>
            <a:endParaRPr lang="zh-CN" altLang="en-US" dirty="0"/>
          </a:p>
        </p:txBody>
      </p:sp>
      <p:sp>
        <p:nvSpPr>
          <p:cNvPr id="3" name="内容占位符 2"/>
          <p:cNvSpPr>
            <a:spLocks noGrp="1"/>
          </p:cNvSpPr>
          <p:nvPr>
            <p:ph idx="1"/>
          </p:nvPr>
        </p:nvSpPr>
        <p:spPr>
          <a:xfrm>
            <a:off x="457200" y="908720"/>
            <a:ext cx="8229600" cy="5520676"/>
          </a:xfrm>
        </p:spPr>
        <p:txBody>
          <a:bodyPr>
            <a:normAutofit/>
          </a:bodyPr>
          <a:lstStyle/>
          <a:p>
            <a:r>
              <a:rPr lang="zh-CN" altLang="en-US" dirty="0" smtClean="0"/>
              <a:t>目的：指定链接时所使用的方式。</a:t>
            </a:r>
            <a:endParaRPr lang="en-US" altLang="zh-CN" dirty="0" smtClean="0"/>
          </a:p>
          <a:p>
            <a:endParaRPr lang="en-US" altLang="zh-CN" dirty="0" smtClean="0"/>
          </a:p>
          <a:p>
            <a:pPr>
              <a:buFontTx/>
              <a:buNone/>
            </a:pPr>
            <a:r>
              <a:rPr lang="en-US" altLang="zh-CN" dirty="0" smtClean="0">
                <a:solidFill>
                  <a:srgbClr val="00B0F0"/>
                </a:solidFill>
              </a:rPr>
              <a:t>-static </a:t>
            </a:r>
            <a:r>
              <a:rPr lang="zh-CN" altLang="en-US" dirty="0" smtClean="0"/>
              <a:t>此选项将禁止使用动态库。</a:t>
            </a:r>
          </a:p>
          <a:p>
            <a:pPr>
              <a:buFontTx/>
              <a:buNone/>
            </a:pPr>
            <a:r>
              <a:rPr lang="zh-CN" altLang="en-US" dirty="0" smtClean="0"/>
              <a:t>    优点：程序运行不依赖于其他库</a:t>
            </a:r>
          </a:p>
          <a:p>
            <a:pPr>
              <a:buFontTx/>
              <a:buNone/>
            </a:pPr>
            <a:r>
              <a:rPr lang="zh-CN" altLang="en-US" dirty="0" smtClean="0"/>
              <a:t>    缺点：文件比较大</a:t>
            </a:r>
            <a:endParaRPr lang="en-US" altLang="zh-CN" dirty="0" smtClean="0"/>
          </a:p>
          <a:p>
            <a:pPr>
              <a:buFontTx/>
              <a:buNone/>
            </a:pPr>
            <a:endParaRPr lang="zh-CN" altLang="en-US" dirty="0" smtClean="0"/>
          </a:p>
          <a:p>
            <a:pPr>
              <a:buFontTx/>
              <a:buNone/>
            </a:pPr>
            <a:r>
              <a:rPr lang="en-US" altLang="zh-CN" dirty="0" smtClean="0">
                <a:solidFill>
                  <a:srgbClr val="00B0F0"/>
                </a:solidFill>
              </a:rPr>
              <a:t>-shared (-G) </a:t>
            </a:r>
            <a:r>
              <a:rPr lang="zh-CN" altLang="en-US" dirty="0" smtClean="0"/>
              <a:t>此选项将尽量使用动态库，为默认选项</a:t>
            </a:r>
          </a:p>
          <a:p>
            <a:pPr>
              <a:buFontTx/>
              <a:buNone/>
            </a:pPr>
            <a:r>
              <a:rPr lang="zh-CN" altLang="en-US" dirty="0" smtClean="0"/>
              <a:t>    优点：生成文件比较小</a:t>
            </a:r>
          </a:p>
          <a:p>
            <a:pPr>
              <a:buFontTx/>
              <a:buNone/>
            </a:pPr>
            <a:r>
              <a:rPr lang="zh-CN" altLang="en-US" dirty="0" smtClean="0"/>
              <a:t>    缺点：运行时需要系统提供动态库</a:t>
            </a:r>
          </a:p>
          <a:p>
            <a:r>
              <a:rPr lang="en-US" dirty="0" smtClean="0"/>
              <a:t> </a:t>
            </a:r>
          </a:p>
          <a:p>
            <a:r>
              <a:rPr lang="zh-CN" altLang="en-US" dirty="0" smtClean="0"/>
              <a:t>在我们现行系统中使用的是动态链接方式，因此可以看到在</a:t>
            </a:r>
            <a:r>
              <a:rPr lang="en-US" altLang="zh-CN" dirty="0" smtClean="0"/>
              <a:t>dist</a:t>
            </a:r>
            <a:r>
              <a:rPr lang="zh-CN" altLang="en-US" dirty="0" smtClean="0"/>
              <a:t>目录下有许多</a:t>
            </a:r>
            <a:r>
              <a:rPr lang="en-US" altLang="zh-CN" dirty="0" smtClean="0"/>
              <a:t>.so</a:t>
            </a:r>
            <a:r>
              <a:rPr lang="zh-CN" altLang="en-US" dirty="0" smtClean="0"/>
              <a:t>文件（动态库文件）。</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oun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ai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tai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tai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3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3_tai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4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1350</TotalTime>
  <Words>3861</Words>
  <Application>Microsoft Office PowerPoint</Application>
  <PresentationFormat>On-screen Show (4:3)</PresentationFormat>
  <Paragraphs>476</Paragraphs>
  <Slides>30</Slides>
  <Notes>29</Notes>
  <HiddenSlides>0</HiddenSlides>
  <MMClips>0</MMClips>
  <ScaleCrop>false</ScaleCrop>
  <HeadingPairs>
    <vt:vector size="6" baseType="variant">
      <vt:variant>
        <vt:lpstr>Theme</vt:lpstr>
      </vt:variant>
      <vt:variant>
        <vt:i4>9</vt:i4>
      </vt:variant>
      <vt:variant>
        <vt:lpstr>Embedded OLE Servers</vt:lpstr>
      </vt:variant>
      <vt:variant>
        <vt:i4>1</vt:i4>
      </vt:variant>
      <vt:variant>
        <vt:lpstr>Slide Titles</vt:lpstr>
      </vt:variant>
      <vt:variant>
        <vt:i4>30</vt:i4>
      </vt:variant>
    </vt:vector>
  </HeadingPairs>
  <TitlesOfParts>
    <vt:vector size="40" baseType="lpstr">
      <vt:lpstr>Founder</vt:lpstr>
      <vt:lpstr>tail</vt:lpstr>
      <vt:lpstr>1_自定义设计方案</vt:lpstr>
      <vt:lpstr>1_tail</vt:lpstr>
      <vt:lpstr>2_自定义设计方案</vt:lpstr>
      <vt:lpstr>2_tail</vt:lpstr>
      <vt:lpstr>3_自定义设计方案</vt:lpstr>
      <vt:lpstr>3_tail</vt:lpstr>
      <vt:lpstr>4_自定义设计方案</vt:lpstr>
      <vt:lpstr>包装程序外壳对象</vt:lpstr>
      <vt:lpstr>Linux开发环境介绍 简介（一） gcc/g++,  Makefile,  autoconf,automake</vt:lpstr>
      <vt:lpstr>Agenda</vt:lpstr>
      <vt:lpstr>gcc/g++</vt:lpstr>
      <vt:lpstr>gcc/g++</vt:lpstr>
      <vt:lpstr>gcc/g++ options introduction---compile</vt:lpstr>
      <vt:lpstr>gcc/g++ options introduction---directory/file opts</vt:lpstr>
      <vt:lpstr>gcc/g++ options introduction---directory/file opts</vt:lpstr>
      <vt:lpstr>gcc/g++ options introduction---debug opts</vt:lpstr>
      <vt:lpstr>gcc/g++ options introduction---link opts</vt:lpstr>
      <vt:lpstr>gcc/g++ options introduction---warning opts</vt:lpstr>
      <vt:lpstr>gcc/g++ options introduction---pre-compile/other opts</vt:lpstr>
      <vt:lpstr>gcc/g++ options introduction---common probls.</vt:lpstr>
      <vt:lpstr>gcc/g++ options introduction---common probls.</vt:lpstr>
      <vt:lpstr>Makefile编写介绍---综述(Overview)</vt:lpstr>
      <vt:lpstr>Makefile编写介绍---编写（Build a new Makefile）</vt:lpstr>
      <vt:lpstr>Makefile编写介绍---编写（Build a new Makefile）</vt:lpstr>
      <vt:lpstr>Makefile编写介绍---编写（Build a new Makefile）</vt:lpstr>
      <vt:lpstr>Makefile编写介绍---编写（Build a new Makefile）</vt:lpstr>
      <vt:lpstr>Makefile编写介绍---编写（Build a new Makefile）</vt:lpstr>
      <vt:lpstr>Makefile编写介绍---编写（Build a new Makefile）</vt:lpstr>
      <vt:lpstr>Configure 介绍---综述(Overview)。</vt:lpstr>
      <vt:lpstr>Configure 介绍---结构(Framework)。</vt:lpstr>
      <vt:lpstr>Configure 介绍---构建一个configure文件。</vt:lpstr>
      <vt:lpstr>Configure 介绍---configure文件结构说明</vt:lpstr>
      <vt:lpstr>Configure 介绍。</vt:lpstr>
      <vt:lpstr>Configure 介绍---autoheader。</vt:lpstr>
      <vt:lpstr>Configure 介绍---automake</vt:lpstr>
      <vt:lpstr>Configure 介绍---automake</vt:lpstr>
      <vt:lpstr>Configure 介绍---automake</vt:lpstr>
      <vt:lpstr>Slide 30</vt:lpstr>
    </vt:vector>
  </TitlesOfParts>
  <Company>SkyUN.Org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如何进行管道疏通</dc:title>
  <dc:creator>SkyUN.Org</dc:creator>
  <cp:lastModifiedBy>Rings</cp:lastModifiedBy>
  <cp:revision>882</cp:revision>
  <dcterms:created xsi:type="dcterms:W3CDTF">2011-05-17T01:29:27Z</dcterms:created>
  <dcterms:modified xsi:type="dcterms:W3CDTF">2012-07-08T13:12:30Z</dcterms:modified>
</cp:coreProperties>
</file>