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  <p:sldMasterId id="2147483709" r:id="rId5"/>
    <p:sldMasterId id="2147483721" r:id="rId6"/>
    <p:sldMasterId id="2147483733" r:id="rId7"/>
    <p:sldMasterId id="2147483745" r:id="rId8"/>
    <p:sldMasterId id="2147483757" r:id="rId9"/>
  </p:sldMasterIdLst>
  <p:notesMasterIdLst>
    <p:notesMasterId r:id="rId26"/>
  </p:notesMasterIdLst>
  <p:sldIdLst>
    <p:sldId id="274" r:id="rId10"/>
    <p:sldId id="257" r:id="rId11"/>
    <p:sldId id="258" r:id="rId12"/>
    <p:sldId id="277" r:id="rId13"/>
    <p:sldId id="262" r:id="rId14"/>
    <p:sldId id="259" r:id="rId15"/>
    <p:sldId id="263" r:id="rId16"/>
    <p:sldId id="268" r:id="rId17"/>
    <p:sldId id="276" r:id="rId18"/>
    <p:sldId id="261" r:id="rId19"/>
    <p:sldId id="281" r:id="rId20"/>
    <p:sldId id="280" r:id="rId21"/>
    <p:sldId id="283" r:id="rId22"/>
    <p:sldId id="284" r:id="rId23"/>
    <p:sldId id="285" r:id="rId24"/>
    <p:sldId id="282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83726" autoAdjust="0"/>
  </p:normalViewPr>
  <p:slideViewPr>
    <p:cSldViewPr>
      <p:cViewPr varScale="1">
        <p:scale>
          <a:sx n="62" d="100"/>
          <a:sy n="62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0B080-28E8-4789-9497-D5D7A79D98F4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7BCF1-B07F-4A43-8CEB-D689ED05B6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7BCF1-B07F-4A43-8CEB-D689ED05B652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7BCF1-B07F-4A43-8CEB-D689ED05B652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7BCF1-B07F-4A43-8CEB-D689ED05B652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7BCF1-B07F-4A43-8CEB-D689ED05B652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7BCF1-B07F-4A43-8CEB-D689ED05B652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7BCF1-B07F-4A43-8CEB-D689ED05B652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7BCF1-B07F-4A43-8CEB-D689ED05B652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7BCF1-B07F-4A43-8CEB-D689ED05B652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7BCF1-B07F-4A43-8CEB-D689ED05B652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7BCF1-B07F-4A43-8CEB-D689ED05B652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7BCF1-B07F-4A43-8CEB-D689ED05B652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8" descr="PP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2132856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FDF7-74F0-4EEE-B040-6B1AF25256C7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C04-D17D-4FFC-A0BD-B8F7FD75C68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Picture 84" descr="foun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1504950"/>
            <a:ext cx="2374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FDF7-74F0-4EEE-B040-6B1AF25256C7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C04-D17D-4FFC-A0BD-B8F7FD75C68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15A6-EFE6-451A-A906-BC683D8CAC19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FDF7-74F0-4EEE-B040-6B1AF25256C7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C04-D17D-4FFC-A0BD-B8F7FD75C68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FDF7-74F0-4EEE-B040-6B1AF25256C7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C04-D17D-4FFC-A0BD-B8F7FD75C68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1F5B-39F6-4AD6-9445-FD4475B9F50B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99B2-E34E-4FB2-98DF-827D3036DA36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66AD-7FB3-4D8A-8A60-15C750C8335C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3DA8-1B5F-49FC-8873-8E6DDE3DC6DD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2E9C-83C1-49F8-BC3B-A5B95574A665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A3C7-2A13-4F02-8BB0-BD1B6A8703E5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689B-543C-4F07-ADDF-5D681C615248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FDF7-74F0-4EEE-B040-6B1AF25256C7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868144" y="6376243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3230488" y="6376243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EDAC6C04-D17D-4FFC-A0BD-B8F7FD75C68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D380-D8D3-4E29-8A6D-3BAFD17AC4FE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61B0-C15F-4052-B690-192183336E25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4290-F86E-4E4A-9DAA-86864D22801B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2C2C-8ABB-4817-8493-23A69B178F81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E5481-07D5-4B0B-8E00-FC3C130BFE50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12C-671E-4A45-BDAB-52BA8127BD2F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899A-9245-4D27-8CBB-C74BBF4AD6E3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4DAA-0C23-4860-9418-8C242383FC12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22F4-E18A-43F1-AA1E-FD12DD03074E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0B8E-E41E-4223-A828-88CC5A12C147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FDF7-74F0-4EEE-B040-6B1AF25256C7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C04-D17D-4FFC-A0BD-B8F7FD75C68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B6F5-7AE2-4F4D-9B25-EFEF6F2A4A14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5264-63B9-45E7-86C5-2E876A55833C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2633-DFA7-45BA-87E7-07E0DE808A93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29C8-B65A-4727-944B-CBA35693BC2A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5F9AF-4681-42F6-82E3-43183877F945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4567-AC2D-4FB4-A213-F19F8A222578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C3D6-DEFA-4A1E-B1FC-17463531189E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A3E9-7C51-4988-873A-42BFAC7220FF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2D99-D0FD-4CDD-9E8F-FE9E48D18C22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3CF7-E3A7-4C37-94CB-F82216DCFBA3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FDF7-74F0-4EEE-B040-6B1AF25256C7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C04-D17D-4FFC-A0BD-B8F7FD75C68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FABE-6E64-4707-ADF8-96EFDBEDC3F2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2B76-84A1-4E81-9FF6-5022EFC027D4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0050-D81A-4439-A1F4-DB4CE2E6E0F6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B321-9936-4F53-B772-645196853C9E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4A75-4275-4A16-A73E-9AE619A3CEBE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8EFD-9D1D-4B63-8E46-56B09965B7EE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2B5A-552D-4FA2-8BBA-A61F5AEF8B2C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E8C1-A981-44C3-8599-AE71EEE8A3D9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7F41-EC4E-46D7-BCF4-8E379E4A6046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B690-8F13-41AC-A7E5-CFC001234F40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FDF7-74F0-4EEE-B040-6B1AF25256C7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C04-D17D-4FFC-A0BD-B8F7FD75C68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D94B-3B5C-4EFC-8B76-9739D965E6A7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05BF-282D-4D87-9E61-D251EC7E4F1D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15588-593F-4ED0-B0E1-39CBD0D0A3AF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E10-C210-4BB2-8817-860FE46DCEB3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5F63-717C-482D-B587-115B10490A98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EF73-3853-46CF-B0BB-4697ED23556F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15A6-EFE6-451A-A906-BC683D8CAC19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1F5B-39F6-4AD6-9445-FD4475B9F50B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99B2-E34E-4FB2-98DF-827D3036DA36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66AD-7FB3-4D8A-8A60-15C750C8335C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FDF7-74F0-4EEE-B040-6B1AF25256C7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C04-D17D-4FFC-A0BD-B8F7FD75C68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3DA8-1B5F-49FC-8873-8E6DDE3DC6DD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2E9C-83C1-49F8-BC3B-A5B95574A665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A3C7-2A13-4F02-8BB0-BD1B6A8703E5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689B-543C-4F07-ADDF-5D681C615248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D380-D8D3-4E29-8A6D-3BAFD17AC4FE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61B0-C15F-4052-B690-192183336E25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4290-F86E-4E4A-9DAA-86864D22801B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2C2C-8ABB-4817-8493-23A69B178F81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E5481-07D5-4B0B-8E00-FC3C130BFE50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12C-671E-4A45-BDAB-52BA8127BD2F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FDF7-74F0-4EEE-B040-6B1AF25256C7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C04-D17D-4FFC-A0BD-B8F7FD75C68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899A-9245-4D27-8CBB-C74BBF4AD6E3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4DAA-0C23-4860-9418-8C242383FC12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22F4-E18A-43F1-AA1E-FD12DD03074E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0B8E-E41E-4223-A828-88CC5A12C147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B6F5-7AE2-4F4D-9B25-EFEF6F2A4A14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5264-63B9-45E7-86C5-2E876A55833C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2633-DFA7-45BA-87E7-07E0DE808A93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29C8-B65A-4727-944B-CBA35693BC2A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5F9AF-4681-42F6-82E3-43183877F945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4567-AC2D-4FB4-A213-F19F8A222578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FDF7-74F0-4EEE-B040-6B1AF25256C7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C04-D17D-4FFC-A0BD-B8F7FD75C68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C3D6-DEFA-4A1E-B1FC-17463531189E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A3E9-7C51-4988-873A-42BFAC7220FF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2D99-D0FD-4CDD-9E8F-FE9E48D18C22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3CF7-E3A7-4C37-94CB-F82216DCFBA3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FABE-6E64-4707-ADF8-96EFDBEDC3F2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2B76-84A1-4E81-9FF6-5022EFC027D4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0050-D81A-4439-A1F4-DB4CE2E6E0F6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B321-9936-4F53-B772-645196853C9E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4A75-4275-4A16-A73E-9AE619A3CEBE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8EFD-9D1D-4B63-8E46-56B09965B7EE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FDF7-74F0-4EEE-B040-6B1AF25256C7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C04-D17D-4FFC-A0BD-B8F7FD75C68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2B5A-552D-4FA2-8BBA-A61F5AEF8B2C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E8C1-A981-44C3-8599-AE71EEE8A3D9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7F41-EC4E-46D7-BCF4-8E379E4A6046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B690-8F13-41AC-A7E5-CFC001234F40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D94B-3B5C-4EFC-8B76-9739D965E6A7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05BF-282D-4D87-9E61-D251EC7E4F1D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15588-593F-4ED0-B0E1-39CBD0D0A3AF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E10-C210-4BB2-8817-860FE46DCEB3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5F63-717C-482D-B587-115B10490A98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EF73-3853-46CF-B0BB-4697ED23556F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283152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FFDF7-74F0-4EEE-B040-6B1AF25256C7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C6C04-D17D-4FFC-A0BD-B8F7FD75C68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246" descr="foun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96336" y="476672"/>
            <a:ext cx="1382465" cy="198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0" y="692695"/>
            <a:ext cx="9144000" cy="360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D8D1B-8A39-4FA7-86DB-3053A2292DD8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10" descr="00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251950" cy="693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708400" y="2484438"/>
            <a:ext cx="1514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dirty="0">
                <a:solidFill>
                  <a:srgbClr val="EA5703"/>
                </a:solidFill>
                <a:latin typeface="Arial" charset="0"/>
                <a:ea typeface="宋体" pitchFamily="2" charset="-122"/>
              </a:rPr>
              <a:t>Thanks</a:t>
            </a:r>
          </a:p>
        </p:txBody>
      </p:sp>
      <p:pic>
        <p:nvPicPr>
          <p:cNvPr id="9" name="Picture 15" descr="foun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779838" y="5026025"/>
            <a:ext cx="1419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979613" y="5343525"/>
            <a:ext cx="510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zh-CN" sz="1000" b="1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上海方正数字出版技术有限公司</a:t>
            </a:r>
            <a:endParaRPr lang="en-US" altLang="zh-CN" sz="1000" b="1" kern="1200" dirty="0" smtClean="0">
              <a:solidFill>
                <a:schemeClr val="bg1"/>
              </a:solidFill>
              <a:latin typeface="FrutigerNext LT Regular" pitchFamily="34" charset="0"/>
              <a:ea typeface="MS PGothic" pitchFamily="34" charset="-128"/>
              <a:cs typeface="+mn-cs"/>
            </a:endParaRPr>
          </a:p>
          <a:p>
            <a:pPr algn="ctr"/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Shanghai</a:t>
            </a:r>
            <a:r>
              <a:rPr lang="en-US" altLang="zh-CN" sz="1000" b="1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 </a:t>
            </a:r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Founder Digital Publishing Technology </a:t>
            </a:r>
            <a:r>
              <a:rPr lang="en-US" altLang="zh-CN" sz="1000" kern="1200" dirty="0" err="1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Co.,Ltd</a:t>
            </a:r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.   </a:t>
            </a:r>
            <a:r>
              <a:rPr lang="en-US" altLang="zh-CN" sz="1000" b="1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 </a:t>
            </a:r>
            <a:endParaRPr lang="zh-CN" altLang="zh-CN" sz="1000" kern="1200" dirty="0" smtClean="0">
              <a:solidFill>
                <a:schemeClr val="bg1"/>
              </a:solidFill>
              <a:latin typeface="FrutigerNext LT Regular" pitchFamily="34" charset="0"/>
              <a:ea typeface="MS PGothic" pitchFamily="34" charset="-128"/>
              <a:cs typeface="+mn-cs"/>
            </a:endParaRPr>
          </a:p>
          <a:p>
            <a:pPr algn="ctr"/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Tel</a:t>
            </a:r>
            <a:r>
              <a:rPr lang="zh-CN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：</a:t>
            </a:r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+86 21 52370613   Fax</a:t>
            </a:r>
            <a:r>
              <a:rPr lang="zh-CN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：</a:t>
            </a:r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+86 21 52370613</a:t>
            </a:r>
            <a:endParaRPr lang="zh-CN" altLang="zh-CN" sz="1000" kern="1200" dirty="0">
              <a:solidFill>
                <a:schemeClr val="bg1"/>
              </a:solidFill>
              <a:latin typeface="FrutigerNext LT Regular" pitchFamily="34" charset="0"/>
              <a:ea typeface="MS PGothic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D0C9C-BA6A-45A5-8668-9B4D7C5F045E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CC97-CDC6-40B6-BA92-A6080597DA00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10" descr="00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251950" cy="693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708400" y="2484438"/>
            <a:ext cx="1514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dirty="0">
                <a:solidFill>
                  <a:srgbClr val="EA5703"/>
                </a:solidFill>
                <a:latin typeface="Arial" charset="0"/>
                <a:ea typeface="宋体" pitchFamily="2" charset="-122"/>
              </a:rPr>
              <a:t>Thanks</a:t>
            </a:r>
          </a:p>
        </p:txBody>
      </p:sp>
      <p:pic>
        <p:nvPicPr>
          <p:cNvPr id="9" name="Picture 15" descr="foun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779838" y="5026025"/>
            <a:ext cx="1419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979613" y="5343525"/>
            <a:ext cx="510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zh-CN" sz="1000" b="1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上海方正数字出版技术有限公司</a:t>
            </a:r>
            <a:endParaRPr lang="en-US" altLang="zh-CN" sz="1000" b="1" kern="1200" dirty="0" smtClean="0">
              <a:solidFill>
                <a:schemeClr val="bg1"/>
              </a:solidFill>
              <a:latin typeface="FrutigerNext LT Regular" pitchFamily="34" charset="0"/>
              <a:ea typeface="MS PGothic" pitchFamily="34" charset="-128"/>
              <a:cs typeface="+mn-cs"/>
            </a:endParaRPr>
          </a:p>
          <a:p>
            <a:pPr algn="ctr"/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Shanghai</a:t>
            </a:r>
            <a:r>
              <a:rPr lang="en-US" altLang="zh-CN" sz="1000" b="1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 </a:t>
            </a:r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Founder Digital Publishing Technology </a:t>
            </a:r>
            <a:r>
              <a:rPr lang="en-US" altLang="zh-CN" sz="1000" kern="1200" dirty="0" err="1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Co.,Ltd</a:t>
            </a:r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.   </a:t>
            </a:r>
            <a:r>
              <a:rPr lang="en-US" altLang="zh-CN" sz="1000" b="1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 </a:t>
            </a:r>
            <a:endParaRPr lang="zh-CN" altLang="zh-CN" sz="1000" kern="1200" dirty="0" smtClean="0">
              <a:solidFill>
                <a:schemeClr val="bg1"/>
              </a:solidFill>
              <a:latin typeface="FrutigerNext LT Regular" pitchFamily="34" charset="0"/>
              <a:ea typeface="MS PGothic" pitchFamily="34" charset="-128"/>
              <a:cs typeface="+mn-cs"/>
            </a:endParaRPr>
          </a:p>
          <a:p>
            <a:pPr algn="ctr"/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Tel</a:t>
            </a:r>
            <a:r>
              <a:rPr lang="zh-CN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：</a:t>
            </a:r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+86 21 52370613   Fax</a:t>
            </a:r>
            <a:r>
              <a:rPr lang="zh-CN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：</a:t>
            </a:r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+86 21 52370613</a:t>
            </a:r>
            <a:endParaRPr lang="zh-CN" altLang="zh-CN" sz="1000" kern="1200" dirty="0">
              <a:solidFill>
                <a:schemeClr val="bg1"/>
              </a:solidFill>
              <a:latin typeface="FrutigerNext LT Regular" pitchFamily="34" charset="0"/>
              <a:ea typeface="MS PGothic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F8363-DBAC-4968-8AE8-C3F193F86BA4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D8D1B-8A39-4FA7-86DB-3053A2292DD8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10" descr="00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251950" cy="693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708400" y="2484438"/>
            <a:ext cx="1514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dirty="0">
                <a:solidFill>
                  <a:srgbClr val="EA5703"/>
                </a:solidFill>
                <a:latin typeface="Arial" charset="0"/>
                <a:ea typeface="宋体" pitchFamily="2" charset="-122"/>
              </a:rPr>
              <a:t>Thanks</a:t>
            </a:r>
          </a:p>
        </p:txBody>
      </p:sp>
      <p:pic>
        <p:nvPicPr>
          <p:cNvPr id="9" name="Picture 15" descr="foun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779838" y="5026025"/>
            <a:ext cx="1419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979613" y="5343525"/>
            <a:ext cx="510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zh-CN" sz="1000" b="1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上海方正数字出版技术有限公司</a:t>
            </a:r>
            <a:endParaRPr lang="en-US" altLang="zh-CN" sz="1000" b="1" kern="1200" dirty="0" smtClean="0">
              <a:solidFill>
                <a:schemeClr val="bg1"/>
              </a:solidFill>
              <a:latin typeface="FrutigerNext LT Regular" pitchFamily="34" charset="0"/>
              <a:ea typeface="MS PGothic" pitchFamily="34" charset="-128"/>
              <a:cs typeface="+mn-cs"/>
            </a:endParaRPr>
          </a:p>
          <a:p>
            <a:pPr algn="ctr"/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Shanghai</a:t>
            </a:r>
            <a:r>
              <a:rPr lang="en-US" altLang="zh-CN" sz="1000" b="1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 </a:t>
            </a:r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Founder Digital Publishing Technology </a:t>
            </a:r>
            <a:r>
              <a:rPr lang="en-US" altLang="zh-CN" sz="1000" kern="1200" dirty="0" err="1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Co.,Ltd</a:t>
            </a:r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.   </a:t>
            </a:r>
            <a:r>
              <a:rPr lang="en-US" altLang="zh-CN" sz="1000" b="1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 </a:t>
            </a:r>
            <a:endParaRPr lang="zh-CN" altLang="zh-CN" sz="1000" kern="1200" dirty="0" smtClean="0">
              <a:solidFill>
                <a:schemeClr val="bg1"/>
              </a:solidFill>
              <a:latin typeface="FrutigerNext LT Regular" pitchFamily="34" charset="0"/>
              <a:ea typeface="MS PGothic" pitchFamily="34" charset="-128"/>
              <a:cs typeface="+mn-cs"/>
            </a:endParaRPr>
          </a:p>
          <a:p>
            <a:pPr algn="ctr"/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Tel</a:t>
            </a:r>
            <a:r>
              <a:rPr lang="zh-CN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：</a:t>
            </a:r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+86 21 52370613   Fax</a:t>
            </a:r>
            <a:r>
              <a:rPr lang="zh-CN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：</a:t>
            </a:r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+86 21 52370613</a:t>
            </a:r>
            <a:endParaRPr lang="zh-CN" altLang="zh-CN" sz="1000" kern="1200" dirty="0">
              <a:solidFill>
                <a:schemeClr val="bg1"/>
              </a:solidFill>
              <a:latin typeface="FrutigerNext LT Regular" pitchFamily="34" charset="0"/>
              <a:ea typeface="MS PGothic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D0C9C-BA6A-45A5-8668-9B4D7C5F045E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CC97-CDC6-40B6-BA92-A6080597DA00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0C85E-D913-475A-AF15-3B4E695BA54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10" descr="00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251950" cy="693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708400" y="2484438"/>
            <a:ext cx="1514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dirty="0">
                <a:solidFill>
                  <a:srgbClr val="EA5703"/>
                </a:solidFill>
                <a:latin typeface="Arial" charset="0"/>
                <a:ea typeface="宋体" pitchFamily="2" charset="-122"/>
              </a:rPr>
              <a:t>Thanks</a:t>
            </a:r>
          </a:p>
        </p:txBody>
      </p:sp>
      <p:pic>
        <p:nvPicPr>
          <p:cNvPr id="9" name="Picture 15" descr="foun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779838" y="5026025"/>
            <a:ext cx="1419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979613" y="5343525"/>
            <a:ext cx="510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zh-CN" sz="1000" b="1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上海方正数字出版技术有限公司</a:t>
            </a:r>
            <a:endParaRPr lang="en-US" altLang="zh-CN" sz="1000" b="1" kern="1200" dirty="0" smtClean="0">
              <a:solidFill>
                <a:schemeClr val="bg1"/>
              </a:solidFill>
              <a:latin typeface="FrutigerNext LT Regular" pitchFamily="34" charset="0"/>
              <a:ea typeface="MS PGothic" pitchFamily="34" charset="-128"/>
              <a:cs typeface="+mn-cs"/>
            </a:endParaRPr>
          </a:p>
          <a:p>
            <a:pPr algn="ctr"/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Shanghai</a:t>
            </a:r>
            <a:r>
              <a:rPr lang="en-US" altLang="zh-CN" sz="1000" b="1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 </a:t>
            </a:r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Founder Digital Publishing Technology </a:t>
            </a:r>
            <a:r>
              <a:rPr lang="en-US" altLang="zh-CN" sz="1000" kern="1200" dirty="0" err="1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Co.,Ltd</a:t>
            </a:r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.   </a:t>
            </a:r>
            <a:r>
              <a:rPr lang="en-US" altLang="zh-CN" sz="1000" b="1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 </a:t>
            </a:r>
            <a:endParaRPr lang="zh-CN" altLang="zh-CN" sz="1000" kern="1200" dirty="0" smtClean="0">
              <a:solidFill>
                <a:schemeClr val="bg1"/>
              </a:solidFill>
              <a:latin typeface="FrutigerNext LT Regular" pitchFamily="34" charset="0"/>
              <a:ea typeface="MS PGothic" pitchFamily="34" charset="-128"/>
              <a:cs typeface="+mn-cs"/>
            </a:endParaRPr>
          </a:p>
          <a:p>
            <a:pPr algn="ctr"/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Tel</a:t>
            </a:r>
            <a:r>
              <a:rPr lang="zh-CN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：</a:t>
            </a:r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+86 21 52370613   Fax</a:t>
            </a:r>
            <a:r>
              <a:rPr lang="zh-CN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：</a:t>
            </a:r>
            <a:r>
              <a:rPr lang="en-US" altLang="zh-CN" sz="1000" kern="1200" dirty="0" smtClean="0">
                <a:solidFill>
                  <a:schemeClr val="bg1"/>
                </a:solidFill>
                <a:latin typeface="FrutigerNext LT Regular" pitchFamily="34" charset="0"/>
                <a:ea typeface="MS PGothic" pitchFamily="34" charset="-128"/>
                <a:cs typeface="+mn-cs"/>
              </a:rPr>
              <a:t>+86 21 52370613</a:t>
            </a:r>
            <a:endParaRPr lang="zh-CN" altLang="zh-CN" sz="1000" kern="1200" dirty="0">
              <a:solidFill>
                <a:schemeClr val="bg1"/>
              </a:solidFill>
              <a:latin typeface="FrutigerNext LT Regular" pitchFamily="34" charset="0"/>
              <a:ea typeface="MS PGothic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F8363-DBAC-4968-8AE8-C3F193F86BA4}" type="datetime1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8D048-C7C7-4201-B3B6-FBE1A65786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1928802"/>
            <a:ext cx="7772400" cy="2010524"/>
          </a:xfrm>
        </p:spPr>
        <p:txBody>
          <a:bodyPr/>
          <a:lstStyle/>
          <a:p>
            <a:r>
              <a:rPr lang="en-US" altLang="zh-CN" dirty="0" smtClean="0"/>
              <a:t>Linux</a:t>
            </a:r>
            <a:r>
              <a:rPr lang="zh-CN" altLang="en-US" dirty="0" smtClean="0"/>
              <a:t>开发环境介绍</a:t>
            </a:r>
            <a:r>
              <a:rPr lang="en-US" altLang="zh-CN" dirty="0" smtClean="0"/>
              <a:t> </a:t>
            </a:r>
            <a:r>
              <a:rPr lang="zh-CN" altLang="en-US" dirty="0" smtClean="0"/>
              <a:t>简介（二）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GDB</a:t>
            </a:r>
            <a:br>
              <a:rPr lang="en-US" altLang="zh-CN" dirty="0" smtClean="0"/>
            </a:br>
            <a:r>
              <a:rPr lang="en-US" altLang="zh-CN" dirty="0" smtClean="0"/>
              <a:t>&amp;</a:t>
            </a:r>
            <a:br>
              <a:rPr lang="en-US" altLang="zh-CN" dirty="0" smtClean="0"/>
            </a:br>
            <a:r>
              <a:rPr lang="en-US" altLang="zh-CN" dirty="0" smtClean="0"/>
              <a:t> Memory Leakage Detection Tools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28728" y="5429264"/>
            <a:ext cx="6400800" cy="857256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Introduction to Linux Dev </a:t>
            </a:r>
            <a:r>
              <a:rPr lang="en-US" altLang="zh-CN" dirty="0" err="1" smtClean="0">
                <a:solidFill>
                  <a:srgbClr val="002060"/>
                </a:solidFill>
              </a:rPr>
              <a:t>Env</a:t>
            </a:r>
            <a:r>
              <a:rPr lang="en-US" altLang="zh-CN" dirty="0" smtClean="0">
                <a:solidFill>
                  <a:srgbClr val="002060"/>
                </a:solidFill>
              </a:rPr>
              <a:t>. (Ser. 2)</a:t>
            </a:r>
          </a:p>
          <a:p>
            <a:r>
              <a:rPr lang="en-US" altLang="zh-CN" dirty="0" err="1" smtClean="0">
                <a:solidFill>
                  <a:srgbClr val="002060"/>
                </a:solidFill>
              </a:rPr>
              <a:t>Debugging&amp;Optimization</a:t>
            </a:r>
            <a:r>
              <a:rPr lang="en-US" altLang="zh-CN" dirty="0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7554" y="4286256"/>
            <a:ext cx="2505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           Delivered By </a:t>
            </a:r>
          </a:p>
          <a:p>
            <a:r>
              <a:rPr lang="en-US" altLang="zh-CN" dirty="0" smtClean="0"/>
              <a:t>               </a:t>
            </a:r>
            <a:r>
              <a:rPr lang="en-US" altLang="zh-CN" dirty="0" err="1" smtClean="0"/>
              <a:t>LiHao</a:t>
            </a:r>
            <a:endParaRPr lang="en-US" altLang="zh-CN" dirty="0" smtClean="0"/>
          </a:p>
          <a:p>
            <a:r>
              <a:rPr lang="en-US" altLang="zh-CN" dirty="0" smtClean="0"/>
              <a:t>       @founder(Shanghai)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224860"/>
            <a:ext cx="8464454" cy="418058"/>
          </a:xfrm>
        </p:spPr>
        <p:txBody>
          <a:bodyPr/>
          <a:lstStyle/>
          <a:p>
            <a:r>
              <a:rPr lang="en-US" altLang="zh-CN" dirty="0" smtClean="0"/>
              <a:t>GDB --- </a:t>
            </a:r>
            <a:r>
              <a:rPr lang="zh-CN" altLang="en-US" dirty="0" smtClean="0"/>
              <a:t>使用</a:t>
            </a:r>
            <a:r>
              <a:rPr lang="en-US" altLang="zh-CN" dirty="0" smtClean="0"/>
              <a:t>(Usage)</a:t>
            </a:r>
            <a:r>
              <a:rPr lang="zh-CN" altLang="en-US" dirty="0" smtClean="0"/>
              <a:t>之常用参数介绍</a:t>
            </a:r>
            <a:endParaRPr lang="zh-CN" alt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查看变量 （</a:t>
            </a:r>
            <a:r>
              <a:rPr lang="en-US" altLang="zh-CN" dirty="0" smtClean="0"/>
              <a:t>print/p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print </a:t>
            </a:r>
            <a:r>
              <a:rPr lang="en-US" altLang="zh-CN" dirty="0" err="1" smtClean="0">
                <a:solidFill>
                  <a:srgbClr val="00B0F0"/>
                </a:solidFill>
              </a:rPr>
              <a:t>expr</a:t>
            </a:r>
            <a:r>
              <a:rPr lang="en-US" altLang="zh-CN" dirty="0" smtClean="0">
                <a:solidFill>
                  <a:srgbClr val="00B0F0"/>
                </a:solidFill>
              </a:rPr>
              <a:t>/</a:t>
            </a:r>
            <a:r>
              <a:rPr lang="en-US" altLang="zh-CN" dirty="0" err="1" smtClean="0">
                <a:solidFill>
                  <a:srgbClr val="00B0F0"/>
                </a:solidFill>
              </a:rPr>
              <a:t>var</a:t>
            </a:r>
            <a:r>
              <a:rPr lang="en-US" altLang="zh-CN" dirty="0" smtClean="0">
                <a:solidFill>
                  <a:srgbClr val="00B0F0"/>
                </a:solidFill>
              </a:rPr>
              <a:t>             </a:t>
            </a:r>
            <a:r>
              <a:rPr lang="en-US" altLang="zh-CN" dirty="0" smtClean="0"/>
              <a:t>             </a:t>
            </a:r>
            <a:r>
              <a:rPr lang="zh-CN" altLang="en-US" dirty="0" smtClean="0"/>
              <a:t>输出当前表达式或变量的值。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p file::</a:t>
            </a:r>
            <a:r>
              <a:rPr lang="en-US" altLang="zh-CN" dirty="0" err="1" smtClean="0">
                <a:solidFill>
                  <a:srgbClr val="00B0F0"/>
                </a:solidFill>
              </a:rPr>
              <a:t>var</a:t>
            </a:r>
            <a:r>
              <a:rPr lang="en-US" altLang="zh-CN" dirty="0" smtClean="0">
                <a:solidFill>
                  <a:srgbClr val="00B0F0"/>
                </a:solidFill>
              </a:rPr>
              <a:t>	</a:t>
            </a:r>
            <a:r>
              <a:rPr lang="en-US" altLang="zh-CN" dirty="0" smtClean="0"/>
              <a:t>		</a:t>
            </a:r>
            <a:r>
              <a:rPr lang="zh-CN" altLang="en-US" dirty="0" smtClean="0"/>
              <a:t>输出变量的值。</a:t>
            </a:r>
            <a:r>
              <a:rPr lang="en-US" altLang="zh-CN" dirty="0" smtClean="0"/>
              <a:t>	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p function::</a:t>
            </a:r>
            <a:r>
              <a:rPr lang="en-US" altLang="zh-CN" dirty="0" err="1" smtClean="0">
                <a:solidFill>
                  <a:srgbClr val="00B0F0"/>
                </a:solidFill>
              </a:rPr>
              <a:t>var</a:t>
            </a:r>
            <a:endParaRPr lang="en-US" altLang="zh-CN" dirty="0" smtClean="0">
              <a:solidFill>
                <a:srgbClr val="00B0F0"/>
              </a:solidFill>
            </a:endParaRPr>
          </a:p>
          <a:p>
            <a:pPr lvl="1"/>
            <a:endParaRPr lang="en-US" altLang="zh-CN" dirty="0" smtClean="0">
              <a:solidFill>
                <a:srgbClr val="00B0F0"/>
              </a:solidFill>
            </a:endParaRPr>
          </a:p>
          <a:p>
            <a:pPr lvl="1"/>
            <a:endParaRPr lang="zh-CN" alt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224860"/>
            <a:ext cx="8464454" cy="418058"/>
          </a:xfrm>
        </p:spPr>
        <p:txBody>
          <a:bodyPr/>
          <a:lstStyle/>
          <a:p>
            <a:r>
              <a:rPr lang="en-US" altLang="zh-CN" dirty="0" err="1" smtClean="0"/>
              <a:t>Valgrind</a:t>
            </a:r>
            <a:r>
              <a:rPr lang="en-US" altLang="zh-CN" dirty="0" smtClean="0"/>
              <a:t>  </a:t>
            </a:r>
            <a:r>
              <a:rPr lang="zh-CN" altLang="en-US" dirty="0" smtClean="0"/>
              <a:t>内存泄露检测</a:t>
            </a:r>
            <a:r>
              <a:rPr lang="en-US" altLang="zh-CN" dirty="0" smtClean="0"/>
              <a:t>(Unix/Linux)</a:t>
            </a:r>
            <a:endParaRPr lang="zh-CN" alt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问题：当编译，链接，运行均正确后，是否意味着我们的程序是一个合格的程序？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答</a:t>
            </a:r>
            <a:r>
              <a:rPr lang="zh-CN" altLang="en-US" dirty="0" smtClean="0"/>
              <a:t>案：不竟然，衡量一个程序的好坏有很多的指标，其中一个是内存管理的情况。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err="1" smtClean="0">
                <a:solidFill>
                  <a:srgbClr val="FF0000"/>
                </a:solidFill>
              </a:rPr>
              <a:t>Valgrind</a:t>
            </a:r>
            <a:r>
              <a:rPr lang="en-US" altLang="zh-CN" dirty="0" smtClean="0"/>
              <a:t> </a:t>
            </a:r>
            <a:r>
              <a:rPr lang="zh-CN" altLang="en-US" dirty="0" smtClean="0"/>
              <a:t>就是一个检测我们对于内存管理情况的工具。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什么是内存泄露？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00B0F0"/>
                </a:solidFill>
              </a:rPr>
              <a:t>就是我们向系统申请内存后，没有正确的释放我们所获取的内存，从而导致系统内存越来越少，最后，出现无法申请到有效的内存。</a:t>
            </a:r>
            <a:endParaRPr lang="en-US" altLang="zh-CN" dirty="0" smtClean="0">
              <a:solidFill>
                <a:srgbClr val="00B0F0"/>
              </a:solidFill>
            </a:endParaRPr>
          </a:p>
          <a:p>
            <a:endParaRPr lang="en-US" altLang="zh-CN" dirty="0" smtClean="0"/>
          </a:p>
          <a:p>
            <a:r>
              <a:rPr lang="zh-CN" altLang="en-US" dirty="0" smtClean="0"/>
              <a:t>一般的内存管理方式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malloc</a:t>
            </a:r>
            <a:r>
              <a:rPr lang="en-US" altLang="zh-CN" dirty="0" smtClean="0"/>
              <a:t> /free</a:t>
            </a:r>
          </a:p>
          <a:p>
            <a:pPr lvl="1"/>
            <a:r>
              <a:rPr lang="en-US" altLang="zh-CN" dirty="0" smtClean="0"/>
              <a:t>new/delete</a:t>
            </a:r>
          </a:p>
          <a:p>
            <a:pPr lvl="1"/>
            <a:r>
              <a:rPr lang="zh-CN" altLang="en-US" dirty="0" smtClean="0"/>
              <a:t>当这两对函数不成对出现时，意味着我们的程序出现了内存泄露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Valgrind</a:t>
            </a:r>
            <a:r>
              <a:rPr lang="en-US" altLang="zh-CN" dirty="0" smtClean="0"/>
              <a:t>  </a:t>
            </a:r>
            <a:r>
              <a:rPr lang="zh-CN" altLang="en-US" dirty="0" smtClean="0"/>
              <a:t>内存泄露检测</a:t>
            </a:r>
            <a:r>
              <a:rPr lang="en-US" altLang="zh-CN" dirty="0" smtClean="0"/>
              <a:t>(Unix/Linux)</a:t>
            </a:r>
            <a:endParaRPr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5720" y="1071547"/>
            <a:ext cx="8229600" cy="1214445"/>
          </a:xfrm>
        </p:spPr>
        <p:txBody>
          <a:bodyPr/>
          <a:lstStyle/>
          <a:p>
            <a:r>
              <a:rPr lang="zh-CN" altLang="en-US" dirty="0" smtClean="0"/>
              <a:t>如何获得？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Google</a:t>
            </a:r>
          </a:p>
          <a:p>
            <a:pPr lvl="1"/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71678"/>
            <a:ext cx="7000896" cy="203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5"/>
          <p:cNvSpPr txBox="1">
            <a:spLocks/>
          </p:cNvSpPr>
          <p:nvPr/>
        </p:nvSpPr>
        <p:spPr>
          <a:xfrm>
            <a:off x="357158" y="4429132"/>
            <a:ext cx="8229600" cy="17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如何</a:t>
            </a:r>
            <a:r>
              <a:rPr lang="zh-CN" altLang="en-US" sz="2400" dirty="0" smtClean="0"/>
              <a:t>安装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？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Google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Read manual (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一般步骤是：解压</a:t>
            </a:r>
            <a:r>
              <a:rPr kumimoji="0" lang="zh-CN" alt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CN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tar-</a:t>
            </a:r>
            <a:r>
              <a:rPr kumimoji="0" lang="en-US" altLang="zh-CN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xvf</a:t>
            </a:r>
            <a:r>
              <a:rPr kumimoji="0" lang="en-US" altLang="zh-CN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xxx.tar, </a:t>
            </a:r>
            <a:r>
              <a:rPr kumimoji="0" lang="zh-CN" alt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运行</a:t>
            </a:r>
            <a:r>
              <a:rPr kumimoji="0" lang="en-US" altLang="zh-CN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configure, make, make install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Valgrind</a:t>
            </a:r>
            <a:r>
              <a:rPr lang="en-US" altLang="zh-CN" dirty="0" smtClean="0"/>
              <a:t>  </a:t>
            </a:r>
            <a:r>
              <a:rPr lang="zh-CN" altLang="en-US" dirty="0" smtClean="0"/>
              <a:t>内存泄露检测</a:t>
            </a:r>
            <a:r>
              <a:rPr lang="en-US" altLang="zh-CN" dirty="0" smtClean="0"/>
              <a:t>(Unix/Linux)</a:t>
            </a:r>
            <a:endParaRPr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5720" y="1071547"/>
            <a:ext cx="8229600" cy="4857783"/>
          </a:xfrm>
        </p:spPr>
        <p:txBody>
          <a:bodyPr>
            <a:normAutofit/>
          </a:bodyPr>
          <a:lstStyle/>
          <a:p>
            <a:pPr lvl="1"/>
            <a:endParaRPr lang="en-US" altLang="zh-CN" dirty="0" smtClean="0"/>
          </a:p>
          <a:p>
            <a:r>
              <a:rPr lang="en-US" b="1" dirty="0" err="1" smtClean="0"/>
              <a:t>valgrind</a:t>
            </a:r>
            <a:r>
              <a:rPr lang="en-US" b="1" dirty="0" smtClean="0"/>
              <a:t> [</a:t>
            </a:r>
            <a:r>
              <a:rPr lang="en-US" b="1" dirty="0" err="1" smtClean="0"/>
              <a:t>valgrind</a:t>
            </a:r>
            <a:r>
              <a:rPr lang="en-US" b="1" dirty="0" smtClean="0"/>
              <a:t>-options] your-</a:t>
            </a:r>
            <a:r>
              <a:rPr lang="en-US" b="1" dirty="0" err="1" smtClean="0"/>
              <a:t>prog</a:t>
            </a:r>
            <a:r>
              <a:rPr lang="en-US" b="1" dirty="0" smtClean="0"/>
              <a:t> [your-</a:t>
            </a:r>
            <a:r>
              <a:rPr lang="en-US" b="1" dirty="0" err="1" smtClean="0"/>
              <a:t>prog</a:t>
            </a:r>
            <a:r>
              <a:rPr lang="en-US" b="1" dirty="0" smtClean="0"/>
              <a:t>-options</a:t>
            </a:r>
            <a:r>
              <a:rPr lang="en-US" b="1" dirty="0" smtClean="0"/>
              <a:t>]</a:t>
            </a:r>
          </a:p>
          <a:p>
            <a:pPr lvl="2"/>
            <a:r>
              <a:rPr lang="zh-CN" altLang="en-US" sz="1800" dirty="0" smtClean="0"/>
              <a:t>如需要检测内存泄露加上参数</a:t>
            </a:r>
            <a:r>
              <a:rPr lang="zh-CN" altLang="en-US" sz="1800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--leak-check=yes</a:t>
            </a:r>
            <a:r>
              <a:rPr lang="en-US" altLang="zh-CN" dirty="0" smtClean="0">
                <a:solidFill>
                  <a:srgbClr val="00B0F0"/>
                </a:solidFill>
              </a:rPr>
              <a:t> </a:t>
            </a:r>
          </a:p>
          <a:p>
            <a:endParaRPr lang="en-US" altLang="zh-CN" dirty="0" smtClean="0"/>
          </a:p>
          <a:p>
            <a:r>
              <a:rPr lang="en-US" altLang="zh-CN" dirty="0" err="1" smtClean="0"/>
              <a:t>Valgrind</a:t>
            </a:r>
            <a:r>
              <a:rPr lang="en-US" altLang="zh-CN" dirty="0" smtClean="0"/>
              <a:t> </a:t>
            </a:r>
            <a:r>
              <a:rPr lang="zh-CN" altLang="en-US" dirty="0" smtClean="0"/>
              <a:t>参数两类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 </a:t>
            </a:r>
            <a:r>
              <a:rPr lang="en-US" dirty="0" smtClean="0"/>
              <a:t>core </a:t>
            </a:r>
            <a:r>
              <a:rPr lang="zh-CN" altLang="en-US" dirty="0" smtClean="0"/>
              <a:t>的参数，它对所有的工具都适用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具</a:t>
            </a:r>
            <a:r>
              <a:rPr lang="zh-CN" altLang="en-US" dirty="0" smtClean="0"/>
              <a:t>体某个工具如 </a:t>
            </a:r>
            <a:r>
              <a:rPr lang="en-US" dirty="0" err="1" smtClean="0"/>
              <a:t>memcheck</a:t>
            </a:r>
            <a:r>
              <a:rPr lang="en-US" dirty="0" smtClean="0"/>
              <a:t> </a:t>
            </a:r>
            <a:r>
              <a:rPr lang="zh-CN" altLang="en-US" dirty="0" smtClean="0"/>
              <a:t>的参数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dirty="0" err="1" smtClean="0"/>
              <a:t>Valgrind</a:t>
            </a:r>
            <a:r>
              <a:rPr lang="en-US" dirty="0" smtClean="0"/>
              <a:t> </a:t>
            </a:r>
            <a:r>
              <a:rPr lang="zh-CN" altLang="en-US" dirty="0" smtClean="0"/>
              <a:t>默认的工具就是 </a:t>
            </a:r>
            <a:r>
              <a:rPr lang="en-US" dirty="0" err="1" smtClean="0"/>
              <a:t>memcheck</a:t>
            </a:r>
            <a:r>
              <a:rPr lang="en-US" dirty="0" smtClean="0"/>
              <a:t>，</a:t>
            </a:r>
            <a:r>
              <a:rPr lang="zh-CN" altLang="en-US" dirty="0" smtClean="0"/>
              <a:t>也可以通过“</a:t>
            </a:r>
            <a:r>
              <a:rPr lang="en-US" altLang="zh-CN" dirty="0" smtClean="0"/>
              <a:t>--</a:t>
            </a:r>
            <a:r>
              <a:rPr lang="en-US" dirty="0" smtClean="0"/>
              <a:t>tool=</a:t>
            </a:r>
            <a:r>
              <a:rPr lang="en-US" i="1" dirty="0" smtClean="0"/>
              <a:t>tool name</a:t>
            </a:r>
            <a:r>
              <a:rPr lang="en-US" dirty="0" smtClean="0"/>
              <a:t>”</a:t>
            </a:r>
            <a:r>
              <a:rPr lang="zh-CN" altLang="en-US" dirty="0" smtClean="0"/>
              <a:t>指定其他的工</a:t>
            </a:r>
            <a:r>
              <a:rPr lang="zh-CN" altLang="en-US" dirty="0" smtClean="0"/>
              <a:t>具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zh-CN" altLang="en-US" dirty="0" smtClean="0"/>
              <a:t>更</a:t>
            </a:r>
            <a:r>
              <a:rPr lang="zh-CN" altLang="en-US" dirty="0" smtClean="0"/>
              <a:t>多的见手册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Valgrind</a:t>
            </a:r>
            <a:r>
              <a:rPr lang="en-US" altLang="zh-CN" dirty="0" smtClean="0"/>
              <a:t>  </a:t>
            </a:r>
            <a:r>
              <a:rPr lang="zh-CN" altLang="en-US" dirty="0" smtClean="0"/>
              <a:t>内存泄露检测</a:t>
            </a:r>
            <a:r>
              <a:rPr lang="en-US" altLang="zh-CN" dirty="0" smtClean="0"/>
              <a:t>(Unix/Linux)</a:t>
            </a:r>
            <a:endParaRPr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5720" y="1071547"/>
            <a:ext cx="8229600" cy="4857783"/>
          </a:xfrm>
        </p:spPr>
        <p:txBody>
          <a:bodyPr>
            <a:normAutofit/>
          </a:bodyPr>
          <a:lstStyle/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074" name="AutoShape 2" descr="清单 2"/>
          <p:cNvSpPr>
            <a:spLocks noChangeAspect="1" noChangeArrowheads="1"/>
          </p:cNvSpPr>
          <p:nvPr/>
        </p:nvSpPr>
        <p:spPr bwMode="auto">
          <a:xfrm>
            <a:off x="155575" y="-1774825"/>
            <a:ext cx="5067300" cy="3705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76" name="AutoShape 4" descr="http://www.ibm.com/developerworks/cn/linux/l-cn-valgrind/images/image00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7" name="Picture 6" descr="image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857232"/>
            <a:ext cx="7358114" cy="5380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1538" y="6429396"/>
            <a:ext cx="7214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Comes from :http://www.ibm.com/developerworks/cn/linux/l-cn-valgrind/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Valgrind</a:t>
            </a:r>
            <a:r>
              <a:rPr lang="en-US" altLang="zh-CN" dirty="0" smtClean="0"/>
              <a:t>  </a:t>
            </a:r>
            <a:r>
              <a:rPr lang="zh-CN" altLang="en-US" dirty="0" smtClean="0"/>
              <a:t>内存泄露检测</a:t>
            </a:r>
            <a:r>
              <a:rPr lang="en-US" altLang="zh-CN" dirty="0" smtClean="0"/>
              <a:t>(Unix/Linux)</a:t>
            </a:r>
            <a:endParaRPr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5720" y="1071547"/>
            <a:ext cx="8229600" cy="4857783"/>
          </a:xfrm>
        </p:spPr>
        <p:txBody>
          <a:bodyPr>
            <a:normAutofit/>
          </a:bodyPr>
          <a:lstStyle/>
          <a:p>
            <a:pPr lvl="1"/>
            <a:endParaRPr lang="en-US" altLang="zh-CN" dirty="0" smtClean="0"/>
          </a:p>
          <a:p>
            <a:r>
              <a:rPr lang="en-US" altLang="zh-CN" dirty="0" err="1" smtClean="0"/>
              <a:t>Valgrind</a:t>
            </a:r>
            <a:r>
              <a:rPr lang="en-US" altLang="zh-CN" dirty="0" smtClean="0"/>
              <a:t> </a:t>
            </a:r>
            <a:r>
              <a:rPr lang="zh-CN" altLang="en-US" dirty="0" smtClean="0"/>
              <a:t>能检测的内存问题种类。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使</a:t>
            </a:r>
            <a:r>
              <a:rPr lang="zh-CN" altLang="en-US" dirty="0" smtClean="0"/>
              <a:t>用未初始化内存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例</a:t>
            </a:r>
            <a:r>
              <a:rPr lang="zh-CN" altLang="en-US" dirty="0" smtClean="0"/>
              <a:t>如：</a:t>
            </a:r>
            <a:r>
              <a:rPr lang="en-US" altLang="zh-CN" dirty="0" smtClean="0"/>
              <a:t>a[5],</a:t>
            </a:r>
            <a:r>
              <a:rPr lang="zh-CN" altLang="en-US" dirty="0" smtClean="0"/>
              <a:t>定</a:t>
            </a:r>
            <a:r>
              <a:rPr lang="zh-CN" altLang="en-US" dirty="0" smtClean="0"/>
              <a:t>义但未对其进行初始化，就使用。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内</a:t>
            </a:r>
            <a:r>
              <a:rPr lang="zh-CN" altLang="en-US" dirty="0" smtClean="0"/>
              <a:t>存读写越界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例</a:t>
            </a:r>
            <a:r>
              <a:rPr lang="zh-CN" altLang="en-US" dirty="0" smtClean="0"/>
              <a:t>如：</a:t>
            </a:r>
            <a:r>
              <a:rPr lang="en-US" altLang="zh-CN" dirty="0" smtClean="0"/>
              <a:t>char* pt=</a:t>
            </a:r>
            <a:r>
              <a:rPr lang="en-US" altLang="zh-CN" dirty="0" err="1" smtClean="0"/>
              <a:t>malloc</a:t>
            </a:r>
            <a:r>
              <a:rPr lang="en-US" altLang="zh-CN" dirty="0" smtClean="0"/>
              <a:t> (5) , </a:t>
            </a:r>
            <a:r>
              <a:rPr lang="zh-CN" altLang="en-US" dirty="0" smtClean="0"/>
              <a:t>此时使用</a:t>
            </a:r>
            <a:r>
              <a:rPr lang="en-US" altLang="zh-CN" dirty="0" smtClean="0"/>
              <a:t>*(pt+6).</a:t>
            </a:r>
          </a:p>
          <a:p>
            <a:pPr lvl="1"/>
            <a:r>
              <a:rPr lang="zh-CN" altLang="en-US" dirty="0" smtClean="0"/>
              <a:t>内</a:t>
            </a:r>
            <a:r>
              <a:rPr lang="zh-CN" altLang="en-US" dirty="0" smtClean="0"/>
              <a:t>存覆盖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例如：</a:t>
            </a:r>
            <a:r>
              <a:rPr lang="en-US" dirty="0" err="1" smtClean="0"/>
              <a:t>strcpy</a:t>
            </a:r>
            <a:r>
              <a:rPr lang="en-US" dirty="0" smtClean="0"/>
              <a:t>, </a:t>
            </a:r>
            <a:r>
              <a:rPr lang="en-US" dirty="0" err="1" smtClean="0"/>
              <a:t>strncpy</a:t>
            </a:r>
            <a:r>
              <a:rPr lang="en-US" dirty="0" smtClean="0"/>
              <a:t>, </a:t>
            </a:r>
            <a:r>
              <a:rPr lang="en-US" dirty="0" err="1" smtClean="0"/>
              <a:t>memcpy</a:t>
            </a:r>
            <a:r>
              <a:rPr lang="en-US" dirty="0" smtClean="0"/>
              <a:t>, </a:t>
            </a:r>
            <a:r>
              <a:rPr lang="en-US" dirty="0" err="1" smtClean="0"/>
              <a:t>strcat</a:t>
            </a:r>
            <a:r>
              <a:rPr lang="zh-CN" altLang="en-US" dirty="0" smtClean="0"/>
              <a:t>源地址，目的地址有重复。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动</a:t>
            </a:r>
            <a:r>
              <a:rPr lang="zh-CN" altLang="en-US" dirty="0" smtClean="0"/>
              <a:t>态内存管理错误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Malloc</a:t>
            </a:r>
            <a:r>
              <a:rPr lang="en-US" altLang="zh-CN" dirty="0" smtClean="0"/>
              <a:t>/free, new/delete </a:t>
            </a:r>
            <a:r>
              <a:rPr lang="zh-CN" altLang="en-US" dirty="0" smtClean="0"/>
              <a:t>不配对。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endParaRPr lang="zh-CN" altLang="en-US" dirty="0"/>
          </a:p>
        </p:txBody>
      </p:sp>
      <p:sp>
        <p:nvSpPr>
          <p:cNvPr id="3076" name="AutoShape 4" descr="http://www.ibm.com/developerworks/cn/linux/l-cn-valgrind/images/image00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smtClean="0"/>
              <a:t>                                         Q&amp;A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GDB --- </a:t>
            </a:r>
            <a:r>
              <a:rPr lang="zh-CN" altLang="en-US" dirty="0" smtClean="0"/>
              <a:t>概述</a:t>
            </a:r>
            <a:r>
              <a:rPr lang="en-US" altLang="zh-CN" dirty="0" smtClean="0"/>
              <a:t>(Overview)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49238"/>
          </a:xfrm>
        </p:spPr>
        <p:txBody>
          <a:bodyPr/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目的</a:t>
            </a:r>
            <a:r>
              <a:rPr lang="zh-CN" altLang="en-US" sz="3200" dirty="0" smtClean="0"/>
              <a:t>：</a:t>
            </a:r>
            <a:endParaRPr lang="en-US" altLang="zh-CN" sz="3200" dirty="0" smtClean="0"/>
          </a:p>
          <a:p>
            <a:r>
              <a:rPr lang="zh-CN" altLang="en-US" dirty="0" smtClean="0"/>
              <a:t>问题：当程序完成编译，链接并生成可执行的目标文件后，如果出现结果与预期的不同时，怎么办？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解决方法：</a:t>
            </a:r>
            <a:endParaRPr lang="en-US" altLang="zh-CN" dirty="0" smtClean="0"/>
          </a:p>
          <a:p>
            <a:r>
              <a:rPr lang="en-US" altLang="zh-CN" dirty="0" smtClean="0"/>
              <a:t> GDB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GDB</a:t>
            </a:r>
            <a:r>
              <a:rPr lang="zh-CN" altLang="en-US" dirty="0" smtClean="0"/>
              <a:t>作用：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zh-CN" altLang="en-US" dirty="0" smtClean="0"/>
              <a:t>免费的</a:t>
            </a:r>
            <a:r>
              <a:rPr lang="en-US" altLang="zh-CN" dirty="0" smtClean="0"/>
              <a:t>Unix/Linux</a:t>
            </a:r>
            <a:r>
              <a:rPr lang="zh-CN" altLang="en-US" dirty="0" smtClean="0"/>
              <a:t>平台下的调试工具。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GDB --- </a:t>
            </a:r>
            <a:r>
              <a:rPr lang="zh-CN" altLang="en-US" dirty="0" smtClean="0"/>
              <a:t>使用</a:t>
            </a:r>
            <a:r>
              <a:rPr lang="en-US" altLang="zh-CN" dirty="0" smtClean="0"/>
              <a:t>(Usage)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下面就开始我们的</a:t>
            </a:r>
            <a:r>
              <a:rPr lang="en-US" altLang="zh-CN" dirty="0" smtClean="0"/>
              <a:t>GDB</a:t>
            </a:r>
            <a:r>
              <a:rPr lang="zh-CN" altLang="en-US" dirty="0" smtClean="0"/>
              <a:t>之旅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前置条件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在我们对我们程序调试之前，要保证我们的程序含有</a:t>
            </a:r>
            <a:r>
              <a:rPr lang="en-US" altLang="zh-CN" dirty="0" smtClean="0"/>
              <a:t>debug</a:t>
            </a:r>
            <a:r>
              <a:rPr lang="zh-CN" altLang="en-US" dirty="0" smtClean="0"/>
              <a:t>信息，即保证</a:t>
            </a:r>
            <a:r>
              <a:rPr lang="en-US" altLang="zh-CN" dirty="0" smtClean="0"/>
              <a:t>g++/</a:t>
            </a:r>
            <a:r>
              <a:rPr lang="en-US" altLang="zh-CN" dirty="0" err="1" smtClean="0"/>
              <a:t>gcc</a:t>
            </a:r>
            <a:r>
              <a:rPr lang="zh-CN" altLang="en-US" dirty="0" smtClean="0"/>
              <a:t>使用</a:t>
            </a:r>
            <a:r>
              <a:rPr lang="en-US" altLang="zh-CN" dirty="0" smtClean="0">
                <a:solidFill>
                  <a:srgbClr val="FF0000"/>
                </a:solidFill>
              </a:rPr>
              <a:t>-g </a:t>
            </a:r>
            <a:r>
              <a:rPr lang="zh-CN" altLang="en-US" dirty="0" smtClean="0"/>
              <a:t>参数对源码进行编译。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启动</a:t>
            </a:r>
            <a:r>
              <a:rPr lang="en-US" altLang="zh-CN" dirty="0" smtClean="0"/>
              <a:t>/</a:t>
            </a:r>
            <a:r>
              <a:rPr lang="zh-CN" altLang="en-US" dirty="0" smtClean="0"/>
              <a:t>退出</a:t>
            </a:r>
            <a:r>
              <a:rPr lang="en-US" altLang="zh-CN" dirty="0" smtClean="0"/>
              <a:t>GDB </a:t>
            </a:r>
          </a:p>
          <a:p>
            <a:pPr lvl="1"/>
            <a:r>
              <a:rPr lang="zh-CN" altLang="en-US" dirty="0" smtClean="0"/>
              <a:t>在</a:t>
            </a:r>
            <a:r>
              <a:rPr lang="en-US" altLang="zh-CN" dirty="0" err="1" smtClean="0"/>
              <a:t>unix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linux</a:t>
            </a:r>
            <a:r>
              <a:rPr lang="zh-CN" altLang="en-US" dirty="0" smtClean="0"/>
              <a:t>的 </a:t>
            </a:r>
            <a:r>
              <a:rPr lang="en-US" altLang="zh-CN" dirty="0" smtClean="0"/>
              <a:t>prompt</a:t>
            </a:r>
            <a:r>
              <a:rPr lang="zh-CN" altLang="en-US" dirty="0" smtClean="0"/>
              <a:t>模式下 输入：</a:t>
            </a:r>
            <a:r>
              <a:rPr lang="en-US" altLang="zh-CN" dirty="0" err="1" smtClean="0">
                <a:solidFill>
                  <a:srgbClr val="00B0F0"/>
                </a:solidFill>
              </a:rPr>
              <a:t>gdb</a:t>
            </a:r>
            <a:r>
              <a:rPr lang="zh-CN" altLang="en-US" dirty="0" smtClean="0"/>
              <a:t> 进入调试状态。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</a:t>
            </a:r>
            <a:r>
              <a:rPr lang="en-US" altLang="zh-CN" dirty="0" err="1" smtClean="0"/>
              <a:t>gdb</a:t>
            </a:r>
            <a:r>
              <a:rPr lang="zh-CN" altLang="en-US" dirty="0" smtClean="0"/>
              <a:t>状态下，输入</a:t>
            </a:r>
            <a:r>
              <a:rPr lang="en-US" altLang="zh-CN" dirty="0" smtClean="0">
                <a:solidFill>
                  <a:srgbClr val="00B0F0"/>
                </a:solidFill>
              </a:rPr>
              <a:t>quit</a:t>
            </a:r>
            <a:r>
              <a:rPr lang="en-US" altLang="zh-CN" dirty="0" smtClean="0"/>
              <a:t>,</a:t>
            </a:r>
            <a:r>
              <a:rPr lang="zh-CN" altLang="en-US" dirty="0" smtClean="0"/>
              <a:t>或者 </a:t>
            </a:r>
            <a:r>
              <a:rPr lang="en-US" altLang="zh-CN" dirty="0" err="1" smtClean="0">
                <a:solidFill>
                  <a:srgbClr val="00B0F0"/>
                </a:solidFill>
              </a:rPr>
              <a:t>ctrl+d</a:t>
            </a:r>
            <a:r>
              <a:rPr lang="en-US" altLang="zh-CN" dirty="0" smtClean="0"/>
              <a:t> </a:t>
            </a:r>
            <a:r>
              <a:rPr lang="zh-CN" altLang="en-US" dirty="0" smtClean="0"/>
              <a:t>， 退出调试状态。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调试程序</a:t>
            </a:r>
            <a:endParaRPr lang="en-US" altLang="zh-CN" dirty="0" smtClean="0"/>
          </a:p>
          <a:p>
            <a:pPr lvl="1"/>
            <a:r>
              <a:rPr lang="en-US" altLang="zh-CN" dirty="0" err="1" smtClean="0">
                <a:solidFill>
                  <a:srgbClr val="00B0F0"/>
                </a:solidFill>
              </a:rPr>
              <a:t>gdb</a:t>
            </a:r>
            <a:r>
              <a:rPr lang="en-US" altLang="zh-CN" dirty="0" smtClean="0">
                <a:solidFill>
                  <a:srgbClr val="00B0F0"/>
                </a:solidFill>
              </a:rPr>
              <a:t> executable             </a:t>
            </a:r>
            <a:r>
              <a:rPr lang="zh-CN" altLang="en-US" dirty="0" smtClean="0"/>
              <a:t>对 </a:t>
            </a:r>
            <a:r>
              <a:rPr lang="en-US" altLang="zh-CN" dirty="0" smtClean="0"/>
              <a:t>executable</a:t>
            </a:r>
            <a:r>
              <a:rPr lang="zh-CN" altLang="en-US" dirty="0" smtClean="0"/>
              <a:t>进行调试。</a:t>
            </a:r>
            <a:endParaRPr lang="en-US" altLang="zh-CN" dirty="0" smtClean="0"/>
          </a:p>
          <a:p>
            <a:pPr lvl="1"/>
            <a:r>
              <a:rPr lang="en-US" altLang="zh-CN" dirty="0" err="1" smtClean="0">
                <a:solidFill>
                  <a:srgbClr val="00B0F0"/>
                </a:solidFill>
              </a:rPr>
              <a:t>gdb</a:t>
            </a:r>
            <a:r>
              <a:rPr lang="en-US" altLang="zh-CN" dirty="0" smtClean="0">
                <a:solidFill>
                  <a:srgbClr val="00B0F0"/>
                </a:solidFill>
              </a:rPr>
              <a:t> executable core    </a:t>
            </a:r>
            <a:r>
              <a:rPr lang="zh-CN" altLang="en-US" dirty="0" smtClean="0"/>
              <a:t>对 </a:t>
            </a:r>
            <a:r>
              <a:rPr lang="en-US" altLang="zh-CN" dirty="0" smtClean="0"/>
              <a:t>executable</a:t>
            </a:r>
            <a:r>
              <a:rPr lang="zh-CN" altLang="en-US" dirty="0" smtClean="0"/>
              <a:t>进行调试，并使用</a:t>
            </a:r>
            <a:r>
              <a:rPr lang="en-US" altLang="zh-CN" dirty="0" smtClean="0"/>
              <a:t>core dump</a:t>
            </a:r>
            <a:r>
              <a:rPr lang="zh-CN" altLang="en-US" dirty="0" smtClean="0"/>
              <a:t>信息。</a:t>
            </a:r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GDB --- </a:t>
            </a:r>
            <a:r>
              <a:rPr lang="zh-CN" altLang="en-US" dirty="0" smtClean="0"/>
              <a:t>使用</a:t>
            </a:r>
            <a:r>
              <a:rPr lang="en-US" altLang="zh-CN" dirty="0" smtClean="0"/>
              <a:t>(Usage)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dirty="0" err="1" smtClean="0">
                <a:solidFill>
                  <a:srgbClr val="00B0F0"/>
                </a:solidFill>
              </a:rPr>
              <a:t>gdb</a:t>
            </a:r>
            <a:r>
              <a:rPr lang="en-US" altLang="zh-CN" dirty="0" smtClean="0">
                <a:solidFill>
                  <a:srgbClr val="00B0F0"/>
                </a:solidFill>
              </a:rPr>
              <a:t> executable </a:t>
            </a:r>
            <a:r>
              <a:rPr lang="en-US" altLang="zh-CN" dirty="0" err="1" smtClean="0">
                <a:solidFill>
                  <a:srgbClr val="00B0F0"/>
                </a:solidFill>
              </a:rPr>
              <a:t>pid</a:t>
            </a:r>
            <a:r>
              <a:rPr lang="en-US" altLang="zh-CN" dirty="0" smtClean="0">
                <a:solidFill>
                  <a:srgbClr val="00B0F0"/>
                </a:solidFill>
              </a:rPr>
              <a:t>   </a:t>
            </a:r>
            <a:r>
              <a:rPr lang="zh-CN" altLang="en-US" dirty="0" smtClean="0"/>
              <a:t>对当前进程</a:t>
            </a:r>
            <a:r>
              <a:rPr lang="en-US" altLang="zh-CN" dirty="0" smtClean="0"/>
              <a:t>ID</a:t>
            </a:r>
            <a:r>
              <a:rPr lang="zh-CN" altLang="en-US" dirty="0" smtClean="0"/>
              <a:t>为 </a:t>
            </a:r>
            <a:r>
              <a:rPr lang="en-US" altLang="zh-CN" dirty="0" err="1" smtClean="0"/>
              <a:t>pid</a:t>
            </a:r>
            <a:r>
              <a:rPr lang="zh-CN" altLang="en-US" dirty="0" smtClean="0"/>
              <a:t>的</a:t>
            </a:r>
            <a:r>
              <a:rPr lang="en-US" altLang="zh-CN" dirty="0" smtClean="0"/>
              <a:t>executable</a:t>
            </a:r>
            <a:r>
              <a:rPr lang="zh-CN" altLang="en-US" dirty="0" smtClean="0"/>
              <a:t>程序进行调试。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问题：如果我们的程序需要我们在执行的时候提供相应的输入参数时，怎么对其进行调试？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解决方法：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启动</a:t>
            </a:r>
            <a:r>
              <a:rPr lang="en-US" altLang="zh-CN" dirty="0" err="1" smtClean="0"/>
              <a:t>gdb</a:t>
            </a:r>
            <a:r>
              <a:rPr lang="zh-CN" altLang="en-US" dirty="0" smtClean="0"/>
              <a:t>时对其设置。</a:t>
            </a:r>
            <a:endParaRPr lang="en-US" altLang="zh-CN" dirty="0" smtClean="0"/>
          </a:p>
          <a:p>
            <a:pPr lvl="2"/>
            <a:r>
              <a:rPr lang="en-US" altLang="zh-CN" dirty="0" err="1" smtClean="0">
                <a:solidFill>
                  <a:srgbClr val="00B050"/>
                </a:solidFill>
              </a:rPr>
              <a:t>gdb</a:t>
            </a:r>
            <a:r>
              <a:rPr lang="en-US" altLang="zh-CN" dirty="0" smtClean="0">
                <a:solidFill>
                  <a:srgbClr val="00B050"/>
                </a:solidFill>
              </a:rPr>
              <a:t> executable agrs1 args2… </a:t>
            </a:r>
            <a:r>
              <a:rPr lang="en-US" altLang="zh-CN" dirty="0" err="1" smtClean="0">
                <a:solidFill>
                  <a:srgbClr val="00B050"/>
                </a:solidFill>
              </a:rPr>
              <a:t>argsN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pPr lvl="2"/>
            <a:endParaRPr lang="en-US" altLang="zh-CN" dirty="0" smtClean="0">
              <a:solidFill>
                <a:srgbClr val="00B050"/>
              </a:solidFill>
            </a:endParaRPr>
          </a:p>
          <a:p>
            <a:pPr lvl="1"/>
            <a:r>
              <a:rPr lang="zh-CN" altLang="en-US" dirty="0" smtClean="0"/>
              <a:t>在</a:t>
            </a:r>
            <a:r>
              <a:rPr lang="en-US" altLang="zh-CN" dirty="0" err="1" smtClean="0"/>
              <a:t>gdb</a:t>
            </a:r>
            <a:r>
              <a:rPr lang="zh-CN" altLang="en-US" dirty="0" smtClean="0"/>
              <a:t>状态下使用</a:t>
            </a:r>
            <a:r>
              <a:rPr lang="en-US" altLang="zh-CN" dirty="0" smtClean="0"/>
              <a:t>set </a:t>
            </a:r>
            <a:r>
              <a:rPr lang="en-US" altLang="zh-CN" dirty="0" err="1" smtClean="0"/>
              <a:t>args</a:t>
            </a:r>
            <a:r>
              <a:rPr lang="zh-CN" altLang="en-US" dirty="0" smtClean="0"/>
              <a:t>命名对其参数进行设置。</a:t>
            </a:r>
            <a:endParaRPr lang="en-US" altLang="zh-CN" dirty="0" smtClean="0"/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set </a:t>
            </a:r>
            <a:r>
              <a:rPr lang="en-US" altLang="zh-CN" dirty="0" err="1" smtClean="0">
                <a:solidFill>
                  <a:srgbClr val="00B050"/>
                </a:solidFill>
              </a:rPr>
              <a:t>args</a:t>
            </a:r>
            <a:r>
              <a:rPr lang="en-US" altLang="zh-CN" dirty="0" smtClean="0">
                <a:solidFill>
                  <a:srgbClr val="00B050"/>
                </a:solidFill>
              </a:rPr>
              <a:t> args1 args2 … </a:t>
            </a:r>
            <a:r>
              <a:rPr lang="en-US" altLang="zh-CN" dirty="0" err="1" smtClean="0">
                <a:solidFill>
                  <a:srgbClr val="00B050"/>
                </a:solidFill>
              </a:rPr>
              <a:t>argsN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show </a:t>
            </a:r>
            <a:r>
              <a:rPr lang="en-US" altLang="zh-CN" dirty="0" err="1" smtClean="0">
                <a:solidFill>
                  <a:srgbClr val="00B0F0"/>
                </a:solidFill>
              </a:rPr>
              <a:t>args</a:t>
            </a:r>
            <a:r>
              <a:rPr lang="en-US" altLang="zh-CN" dirty="0" smtClean="0">
                <a:solidFill>
                  <a:srgbClr val="00B0F0"/>
                </a:solidFill>
              </a:rPr>
              <a:t>  </a:t>
            </a:r>
            <a:r>
              <a:rPr lang="zh-CN" altLang="en-US" dirty="0" smtClean="0"/>
              <a:t>查看所设置的参数情况。</a:t>
            </a:r>
            <a:endParaRPr lang="en-US" altLang="zh-CN" dirty="0" smtClean="0"/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show </a:t>
            </a:r>
            <a:r>
              <a:rPr lang="en-US" altLang="zh-CN" dirty="0" err="1" smtClean="0">
                <a:solidFill>
                  <a:srgbClr val="00B050"/>
                </a:solidFill>
              </a:rPr>
              <a:t>args</a:t>
            </a:r>
            <a:r>
              <a:rPr lang="en-US" altLang="zh-CN" dirty="0" smtClean="0">
                <a:solidFill>
                  <a:srgbClr val="00B05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GDB --- </a:t>
            </a:r>
            <a:r>
              <a:rPr lang="zh-CN" altLang="en-US" dirty="0" smtClean="0"/>
              <a:t>使用</a:t>
            </a:r>
            <a:r>
              <a:rPr lang="en-US" altLang="zh-CN" dirty="0" smtClean="0"/>
              <a:t>(Usage)</a:t>
            </a:r>
            <a:r>
              <a:rPr lang="zh-CN" altLang="en-US" dirty="0" smtClean="0"/>
              <a:t>之常用参数介绍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34990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gdb</a:t>
            </a:r>
            <a:r>
              <a:rPr lang="en-US" altLang="zh-CN" dirty="0" smtClean="0"/>
              <a:t> </a:t>
            </a:r>
            <a:r>
              <a:rPr lang="zh-CN" altLang="en-US" dirty="0" smtClean="0"/>
              <a:t>启动时候所能携带的常用参数</a:t>
            </a:r>
            <a:endParaRPr lang="en-US" altLang="zh-CN" dirty="0" smtClean="0"/>
          </a:p>
          <a:p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-symbols file ,  -s file </a:t>
            </a:r>
            <a:r>
              <a:rPr lang="zh-CN" altLang="en-US" dirty="0" smtClean="0"/>
              <a:t>，从所指定的文件</a:t>
            </a:r>
            <a:r>
              <a:rPr lang="en-US" altLang="zh-CN" dirty="0" smtClean="0"/>
              <a:t>file</a:t>
            </a:r>
            <a:r>
              <a:rPr lang="zh-CN" altLang="en-US" dirty="0" smtClean="0"/>
              <a:t>文件中读取符号表。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-exec file –e file</a:t>
            </a:r>
            <a:r>
              <a:rPr lang="en-US" altLang="zh-CN" dirty="0" smtClean="0"/>
              <a:t>,   </a:t>
            </a:r>
            <a:r>
              <a:rPr lang="zh-CN" altLang="en-US" dirty="0" smtClean="0"/>
              <a:t>指定可执行文件。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-core file –c file     </a:t>
            </a:r>
            <a:r>
              <a:rPr lang="zh-CN" altLang="en-US" dirty="0" smtClean="0"/>
              <a:t>指定</a:t>
            </a:r>
            <a:r>
              <a:rPr lang="en-US" altLang="zh-CN" dirty="0" smtClean="0"/>
              <a:t>core dump </a:t>
            </a:r>
            <a:r>
              <a:rPr lang="zh-CN" altLang="en-US" dirty="0" smtClean="0"/>
              <a:t>文件。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使用</a:t>
            </a:r>
            <a:r>
              <a:rPr lang="en-US" altLang="zh-CN" dirty="0" err="1" smtClean="0"/>
              <a:t>ulimit</a:t>
            </a:r>
            <a:r>
              <a:rPr lang="en-US" altLang="zh-CN" dirty="0" smtClean="0"/>
              <a:t> –c unlimited </a:t>
            </a:r>
            <a:r>
              <a:rPr lang="zh-CN" altLang="en-US" dirty="0" smtClean="0"/>
              <a:t>来打开</a:t>
            </a:r>
            <a:r>
              <a:rPr lang="en-US" altLang="zh-CN" dirty="0" smtClean="0"/>
              <a:t>core dump</a:t>
            </a:r>
            <a:r>
              <a:rPr lang="zh-CN" altLang="en-US" dirty="0" smtClean="0"/>
              <a:t>文件，默认系统不产生</a:t>
            </a:r>
            <a:r>
              <a:rPr lang="en-US" altLang="zh-CN" dirty="0" smtClean="0"/>
              <a:t>core dump</a:t>
            </a:r>
            <a:r>
              <a:rPr lang="zh-CN" altLang="en-US" dirty="0" smtClean="0"/>
              <a:t>文件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-</a:t>
            </a:r>
            <a:r>
              <a:rPr lang="en-US" altLang="zh-CN" dirty="0" err="1" smtClean="0">
                <a:solidFill>
                  <a:srgbClr val="00B0F0"/>
                </a:solidFill>
              </a:rPr>
              <a:t>pid</a:t>
            </a:r>
            <a:r>
              <a:rPr lang="en-US" altLang="zh-CN" dirty="0" smtClean="0">
                <a:solidFill>
                  <a:srgbClr val="00B0F0"/>
                </a:solidFill>
              </a:rPr>
              <a:t> num –p num  </a:t>
            </a:r>
            <a:r>
              <a:rPr lang="zh-CN" altLang="en-US" dirty="0" smtClean="0"/>
              <a:t>链接到进程号为</a:t>
            </a:r>
            <a:r>
              <a:rPr lang="en-US" altLang="zh-CN" dirty="0" smtClean="0"/>
              <a:t>num</a:t>
            </a:r>
            <a:r>
              <a:rPr lang="zh-CN" altLang="en-US" dirty="0" smtClean="0"/>
              <a:t>的进程上，同</a:t>
            </a:r>
            <a:r>
              <a:rPr lang="en-US" altLang="zh-CN" dirty="0" smtClean="0"/>
              <a:t>attach</a:t>
            </a:r>
            <a:r>
              <a:rPr lang="zh-CN" altLang="en-US" dirty="0" smtClean="0"/>
              <a:t>命令。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-directory dir –d dir </a:t>
            </a:r>
            <a:r>
              <a:rPr lang="zh-CN" altLang="en-US" dirty="0" smtClean="0"/>
              <a:t>指定</a:t>
            </a:r>
            <a:r>
              <a:rPr lang="en-US" altLang="zh-CN" dirty="0" err="1" smtClean="0"/>
              <a:t>gdb</a:t>
            </a:r>
            <a:r>
              <a:rPr lang="zh-CN" altLang="en-US" dirty="0" smtClean="0"/>
              <a:t>所搜寻的目录。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GDB --- </a:t>
            </a:r>
            <a:r>
              <a:rPr lang="zh-CN" altLang="en-US" dirty="0" smtClean="0"/>
              <a:t>使用</a:t>
            </a:r>
            <a:r>
              <a:rPr lang="en-US" altLang="zh-CN" dirty="0" smtClean="0"/>
              <a:t>(Usage)</a:t>
            </a:r>
            <a:r>
              <a:rPr lang="zh-CN" altLang="en-US" dirty="0" smtClean="0"/>
              <a:t>之常用参数介绍</a:t>
            </a:r>
            <a:endParaRPr lang="en-US" altLang="zh-CN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355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err="1" smtClean="0"/>
              <a:t>gdb</a:t>
            </a:r>
            <a:r>
              <a:rPr lang="zh-CN" altLang="en-US" dirty="0" smtClean="0"/>
              <a:t>日志系统，用来保存</a:t>
            </a:r>
            <a:r>
              <a:rPr lang="en-US" altLang="zh-CN" dirty="0" err="1" smtClean="0"/>
              <a:t>gdb</a:t>
            </a:r>
            <a:r>
              <a:rPr lang="zh-CN" altLang="en-US" dirty="0" smtClean="0"/>
              <a:t>命令执行时候的输出，可以将其重定向到一个文件系统中。</a:t>
            </a:r>
            <a:endParaRPr lang="en-US" altLang="zh-CN" dirty="0" smtClean="0"/>
          </a:p>
          <a:p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set logging on  </a:t>
            </a:r>
            <a:r>
              <a:rPr lang="zh-CN" altLang="en-US" dirty="0" smtClean="0"/>
              <a:t>打开日志系统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set logging off  </a:t>
            </a:r>
            <a:r>
              <a:rPr lang="zh-CN" altLang="en-US" dirty="0" smtClean="0"/>
              <a:t>关闭日志系统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set logging file filename </a:t>
            </a:r>
            <a:r>
              <a:rPr lang="zh-CN" altLang="en-US" dirty="0" smtClean="0"/>
              <a:t>将日志重定向到</a:t>
            </a:r>
            <a:r>
              <a:rPr lang="en-US" altLang="zh-CN" dirty="0" smtClean="0"/>
              <a:t>filename</a:t>
            </a:r>
            <a:r>
              <a:rPr lang="zh-CN" altLang="en-US" dirty="0" smtClean="0"/>
              <a:t>中。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00B0F0"/>
                </a:solidFill>
              </a:rPr>
              <a:t>show logging </a:t>
            </a:r>
            <a:r>
              <a:rPr lang="zh-CN" altLang="en-US" dirty="0" smtClean="0"/>
              <a:t>显示当前日志参数的当前状态。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set logging </a:t>
            </a:r>
            <a:r>
              <a:rPr lang="en-US" altLang="zh-CN" dirty="0" err="1" smtClean="0">
                <a:solidFill>
                  <a:srgbClr val="00B0F0"/>
                </a:solidFill>
              </a:rPr>
              <a:t>overwirte</a:t>
            </a:r>
            <a:r>
              <a:rPr lang="en-US" altLang="zh-CN" dirty="0" smtClean="0">
                <a:solidFill>
                  <a:srgbClr val="00B0F0"/>
                </a:solidFill>
              </a:rPr>
              <a:t> </a:t>
            </a:r>
            <a:r>
              <a:rPr lang="en-US" altLang="zh-CN" dirty="0" smtClean="0"/>
              <a:t>[</a:t>
            </a:r>
            <a:r>
              <a:rPr lang="en-US" altLang="zh-CN" dirty="0" err="1" smtClean="0"/>
              <a:t>on|off</a:t>
            </a:r>
            <a:r>
              <a:rPr lang="en-US" altLang="zh-CN" dirty="0" smtClean="0"/>
              <a:t>]  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set logging redirect </a:t>
            </a:r>
            <a:r>
              <a:rPr lang="en-US" altLang="zh-CN" dirty="0" smtClean="0"/>
              <a:t>[</a:t>
            </a:r>
            <a:r>
              <a:rPr lang="en-US" altLang="zh-CN" dirty="0" err="1" smtClean="0"/>
              <a:t>on|off</a:t>
            </a:r>
            <a:r>
              <a:rPr lang="en-US" altLang="zh-CN" dirty="0" smtClean="0"/>
              <a:t>]</a:t>
            </a:r>
          </a:p>
          <a:p>
            <a:pPr>
              <a:buNone/>
            </a:pPr>
            <a:r>
              <a:rPr lang="en-US" altLang="zh-CN" dirty="0" smtClean="0"/>
              <a:t>		</a:t>
            </a:r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en-US" altLang="zh-CN" dirty="0" smtClean="0">
                <a:solidFill>
                  <a:srgbClr val="C00000"/>
                </a:solidFill>
              </a:rPr>
              <a:t>Tips</a:t>
            </a:r>
            <a:r>
              <a:rPr lang="en-US" altLang="zh-CN" dirty="0" smtClean="0"/>
              <a:t>:   </a:t>
            </a:r>
            <a:r>
              <a:rPr lang="zh-CN" altLang="en-US" dirty="0" smtClean="0"/>
              <a:t>在</a:t>
            </a:r>
            <a:r>
              <a:rPr lang="en-US" altLang="zh-CN" dirty="0" err="1" smtClean="0"/>
              <a:t>gdb</a:t>
            </a:r>
            <a:r>
              <a:rPr lang="zh-CN" altLang="en-US" dirty="0" smtClean="0"/>
              <a:t>使用的过程中可以使用</a:t>
            </a:r>
            <a:r>
              <a:rPr lang="en-US" altLang="zh-CN" dirty="0" smtClean="0">
                <a:solidFill>
                  <a:srgbClr val="FF0000"/>
                </a:solidFill>
              </a:rPr>
              <a:t>tab/M-?</a:t>
            </a:r>
            <a:r>
              <a:rPr lang="zh-CN" altLang="en-US" dirty="0" smtClean="0"/>
              <a:t>键来对命令进行补齐。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GDB --- </a:t>
            </a:r>
            <a:r>
              <a:rPr lang="zh-CN" altLang="en-US" dirty="0" smtClean="0"/>
              <a:t>使用</a:t>
            </a:r>
            <a:r>
              <a:rPr lang="en-US" altLang="zh-CN" dirty="0" smtClean="0"/>
              <a:t>(Usage)</a:t>
            </a:r>
            <a:r>
              <a:rPr lang="zh-CN" altLang="en-US" dirty="0" smtClean="0"/>
              <a:t>之常用参数介绍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949280"/>
          </a:xfrm>
        </p:spPr>
        <p:txBody>
          <a:bodyPr>
            <a:normAutofit/>
          </a:bodyPr>
          <a:lstStyle/>
          <a:p>
            <a:pPr lvl="1"/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run/ r  </a:t>
            </a:r>
            <a:r>
              <a:rPr lang="zh-CN" altLang="en-US" dirty="0" smtClean="0"/>
              <a:t>运行所调试的程序。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zh-CN" altLang="en-US" dirty="0" smtClean="0"/>
              <a:t>设置</a:t>
            </a:r>
            <a:r>
              <a:rPr lang="en-US" altLang="zh-CN" dirty="0" smtClean="0"/>
              <a:t>/</a:t>
            </a:r>
            <a:r>
              <a:rPr lang="zh-CN" altLang="en-US" dirty="0" smtClean="0"/>
              <a:t>查看当前所运行的环境情况。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path directory  </a:t>
            </a:r>
            <a:r>
              <a:rPr lang="zh-CN" altLang="en-US" dirty="0" smtClean="0"/>
              <a:t>将路径</a:t>
            </a:r>
            <a:r>
              <a:rPr lang="en-US" altLang="zh-CN" dirty="0" smtClean="0"/>
              <a:t>directory</a:t>
            </a:r>
            <a:r>
              <a:rPr lang="zh-CN" altLang="en-US" dirty="0" smtClean="0"/>
              <a:t>添加到环境变量</a:t>
            </a:r>
            <a:r>
              <a:rPr lang="en-US" altLang="zh-CN" dirty="0" smtClean="0"/>
              <a:t>PATH</a:t>
            </a:r>
            <a:r>
              <a:rPr lang="zh-CN" altLang="en-US" dirty="0" smtClean="0"/>
              <a:t>中。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show paths        </a:t>
            </a:r>
            <a:r>
              <a:rPr lang="zh-CN" altLang="en-US" dirty="0" smtClean="0"/>
              <a:t>查看环境变量</a:t>
            </a:r>
            <a:r>
              <a:rPr lang="en-US" altLang="zh-CN" dirty="0" smtClean="0"/>
              <a:t>PATH</a:t>
            </a:r>
            <a:r>
              <a:rPr lang="zh-CN" altLang="en-US" dirty="0" smtClean="0"/>
              <a:t>的值。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设置</a:t>
            </a:r>
            <a:r>
              <a:rPr lang="en-US" altLang="zh-CN" dirty="0" smtClean="0"/>
              <a:t>/</a:t>
            </a:r>
            <a:r>
              <a:rPr lang="zh-CN" altLang="en-US" dirty="0" smtClean="0"/>
              <a:t>取消设置</a:t>
            </a:r>
            <a:r>
              <a:rPr lang="en-US" altLang="zh-CN" dirty="0" smtClean="0"/>
              <a:t>/</a:t>
            </a:r>
            <a:r>
              <a:rPr lang="zh-CN" altLang="en-US" dirty="0" smtClean="0"/>
              <a:t>查看环境变量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set </a:t>
            </a:r>
            <a:r>
              <a:rPr lang="en-US" altLang="zh-CN" dirty="0" err="1" smtClean="0">
                <a:solidFill>
                  <a:srgbClr val="00B0F0"/>
                </a:solidFill>
              </a:rPr>
              <a:t>environment|env</a:t>
            </a:r>
            <a:r>
              <a:rPr lang="en-US" altLang="zh-CN" dirty="0" smtClean="0">
                <a:solidFill>
                  <a:srgbClr val="00B0F0"/>
                </a:solidFill>
              </a:rPr>
              <a:t> </a:t>
            </a:r>
            <a:r>
              <a:rPr lang="en-US" altLang="zh-CN" dirty="0" err="1" smtClean="0">
                <a:solidFill>
                  <a:srgbClr val="00B0F0"/>
                </a:solidFill>
              </a:rPr>
              <a:t>varname</a:t>
            </a:r>
            <a:r>
              <a:rPr lang="en-US" altLang="zh-CN" dirty="0" smtClean="0">
                <a:solidFill>
                  <a:srgbClr val="00B0F0"/>
                </a:solidFill>
              </a:rPr>
              <a:t>[=value] </a:t>
            </a:r>
            <a:r>
              <a:rPr lang="zh-CN" altLang="en-US" dirty="0" smtClean="0"/>
              <a:t>设置环境变量的值。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show </a:t>
            </a:r>
            <a:r>
              <a:rPr lang="en-US" altLang="zh-CN" dirty="0" err="1" smtClean="0">
                <a:solidFill>
                  <a:srgbClr val="00B0F0"/>
                </a:solidFill>
              </a:rPr>
              <a:t>env</a:t>
            </a:r>
            <a:r>
              <a:rPr lang="en-US" altLang="zh-CN" dirty="0" smtClean="0">
                <a:solidFill>
                  <a:srgbClr val="00B0F0"/>
                </a:solidFill>
              </a:rPr>
              <a:t>    </a:t>
            </a:r>
            <a:r>
              <a:rPr lang="zh-CN" altLang="en-US" dirty="0" smtClean="0"/>
              <a:t>查看环境变量的值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unset </a:t>
            </a:r>
            <a:r>
              <a:rPr lang="en-US" altLang="zh-CN" dirty="0" err="1" smtClean="0">
                <a:solidFill>
                  <a:srgbClr val="00B0F0"/>
                </a:solidFill>
              </a:rPr>
              <a:t>env</a:t>
            </a:r>
            <a:r>
              <a:rPr lang="en-US" altLang="zh-CN" dirty="0" smtClean="0">
                <a:solidFill>
                  <a:srgbClr val="00B0F0"/>
                </a:solidFill>
              </a:rPr>
              <a:t>  </a:t>
            </a:r>
            <a:r>
              <a:rPr lang="en-US" altLang="zh-CN" dirty="0" err="1" smtClean="0">
                <a:solidFill>
                  <a:srgbClr val="00B0F0"/>
                </a:solidFill>
              </a:rPr>
              <a:t>varname</a:t>
            </a:r>
            <a:r>
              <a:rPr lang="en-US" altLang="zh-CN" dirty="0" smtClean="0">
                <a:solidFill>
                  <a:srgbClr val="00B0F0"/>
                </a:solidFill>
              </a:rPr>
              <a:t>     </a:t>
            </a:r>
            <a:r>
              <a:rPr lang="zh-CN" altLang="en-US" dirty="0" smtClean="0"/>
              <a:t>取消对环境变量</a:t>
            </a:r>
            <a:r>
              <a:rPr lang="en-US" altLang="zh-CN" dirty="0" err="1" smtClean="0"/>
              <a:t>varname</a:t>
            </a:r>
            <a:r>
              <a:rPr lang="zh-CN" altLang="en-US" dirty="0" smtClean="0"/>
              <a:t>的设置。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附加</a:t>
            </a:r>
            <a:r>
              <a:rPr lang="en-US" altLang="zh-CN" dirty="0" smtClean="0"/>
              <a:t>/</a:t>
            </a:r>
            <a:r>
              <a:rPr lang="zh-CN" altLang="en-US" dirty="0" smtClean="0"/>
              <a:t>断开到一进程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attach  </a:t>
            </a:r>
            <a:r>
              <a:rPr lang="en-US" altLang="zh-CN" dirty="0" err="1" smtClean="0">
                <a:solidFill>
                  <a:srgbClr val="00B0F0"/>
                </a:solidFill>
              </a:rPr>
              <a:t>pid</a:t>
            </a:r>
            <a:r>
              <a:rPr lang="en-US" altLang="zh-CN" dirty="0" smtClean="0">
                <a:solidFill>
                  <a:srgbClr val="00B0F0"/>
                </a:solidFill>
              </a:rPr>
              <a:t>         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detach </a:t>
            </a:r>
          </a:p>
          <a:p>
            <a:pPr lvl="1"/>
            <a:endParaRPr lang="en-US" altLang="zh-CN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0" y="35718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GDB --- </a:t>
            </a:r>
            <a:r>
              <a:rPr lang="zh-CN" altLang="en-US" dirty="0" smtClean="0"/>
              <a:t>使用</a:t>
            </a:r>
            <a:r>
              <a:rPr lang="en-US" altLang="zh-CN" dirty="0" smtClean="0"/>
              <a:t>(Usage)</a:t>
            </a:r>
            <a:r>
              <a:rPr lang="zh-CN" altLang="en-US" dirty="0" smtClean="0"/>
              <a:t>之常用参数介绍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设置断点（</a:t>
            </a:r>
            <a:r>
              <a:rPr lang="en-US" altLang="zh-CN" dirty="0" smtClean="0"/>
              <a:t>break/b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b  (break) </a:t>
            </a:r>
            <a:r>
              <a:rPr lang="en-US" altLang="zh-CN" dirty="0" err="1" smtClean="0">
                <a:solidFill>
                  <a:srgbClr val="00B0F0"/>
                </a:solidFill>
              </a:rPr>
              <a:t>filename:lineNum</a:t>
            </a:r>
            <a:r>
              <a:rPr lang="en-US" altLang="zh-CN" dirty="0" smtClean="0">
                <a:solidFill>
                  <a:srgbClr val="00B0F0"/>
                </a:solidFill>
              </a:rPr>
              <a:t>       </a:t>
            </a:r>
            <a:r>
              <a:rPr lang="zh-CN" altLang="en-US" dirty="0" smtClean="0"/>
              <a:t>在</a:t>
            </a:r>
            <a:r>
              <a:rPr lang="en-US" altLang="zh-CN" dirty="0" smtClean="0"/>
              <a:t>filename</a:t>
            </a:r>
            <a:r>
              <a:rPr lang="zh-CN" altLang="en-US" dirty="0" smtClean="0"/>
              <a:t>的第</a:t>
            </a:r>
            <a:r>
              <a:rPr lang="en-US" altLang="zh-CN" dirty="0" err="1" smtClean="0"/>
              <a:t>lineNum</a:t>
            </a:r>
            <a:r>
              <a:rPr lang="zh-CN" altLang="en-US" dirty="0" smtClean="0"/>
              <a:t>行上设置断点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b</a:t>
            </a:r>
            <a:r>
              <a:rPr lang="en-US" altLang="zh-CN" dirty="0" smtClean="0"/>
              <a:t>   </a:t>
            </a:r>
            <a:r>
              <a:rPr lang="en-US" altLang="zh-CN" dirty="0" smtClean="0">
                <a:solidFill>
                  <a:srgbClr val="00B0F0"/>
                </a:solidFill>
              </a:rPr>
              <a:t>(break)</a:t>
            </a:r>
            <a:r>
              <a:rPr lang="en-US" altLang="zh-CN" dirty="0" smtClean="0"/>
              <a:t>                                       </a:t>
            </a:r>
            <a:r>
              <a:rPr lang="zh-CN" altLang="en-US" dirty="0" smtClean="0"/>
              <a:t>在下一条指令上设置断点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b  (break) </a:t>
            </a:r>
            <a:r>
              <a:rPr lang="en-US" altLang="zh-CN" dirty="0" err="1" smtClean="0">
                <a:solidFill>
                  <a:srgbClr val="00B0F0"/>
                </a:solidFill>
              </a:rPr>
              <a:t>filename:function_name</a:t>
            </a:r>
            <a:r>
              <a:rPr lang="en-US" altLang="zh-CN" dirty="0" smtClean="0">
                <a:solidFill>
                  <a:srgbClr val="00B0F0"/>
                </a:solidFill>
              </a:rPr>
              <a:t> </a:t>
            </a:r>
            <a:r>
              <a:rPr lang="zh-CN" altLang="en-US" dirty="0" smtClean="0"/>
              <a:t>在</a:t>
            </a:r>
            <a:r>
              <a:rPr lang="en-US" altLang="zh-CN" dirty="0" smtClean="0"/>
              <a:t>filename</a:t>
            </a:r>
            <a:r>
              <a:rPr lang="zh-CN" altLang="en-US" dirty="0" smtClean="0"/>
              <a:t>的中</a:t>
            </a:r>
            <a:r>
              <a:rPr lang="en-US" altLang="zh-CN" dirty="0" err="1" smtClean="0"/>
              <a:t>function_name</a:t>
            </a:r>
            <a:r>
              <a:rPr lang="zh-CN" altLang="en-US" dirty="0" smtClean="0"/>
              <a:t>函数上设置。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b (break) </a:t>
            </a:r>
            <a:r>
              <a:rPr lang="en-US" altLang="zh-CN" dirty="0" err="1" smtClean="0">
                <a:solidFill>
                  <a:srgbClr val="00B0F0"/>
                </a:solidFill>
              </a:rPr>
              <a:t>linenum</a:t>
            </a:r>
            <a:r>
              <a:rPr lang="en-US" altLang="zh-CN" dirty="0" smtClean="0">
                <a:solidFill>
                  <a:srgbClr val="00B0F0"/>
                </a:solidFill>
              </a:rPr>
              <a:t> thread </a:t>
            </a:r>
            <a:r>
              <a:rPr lang="en-US" altLang="zh-CN" dirty="0" err="1" smtClean="0">
                <a:solidFill>
                  <a:srgbClr val="00B0F0"/>
                </a:solidFill>
              </a:rPr>
              <a:t>threadNum</a:t>
            </a:r>
            <a:r>
              <a:rPr lang="en-US" altLang="zh-CN" dirty="0" smtClean="0"/>
              <a:t>     </a:t>
            </a:r>
            <a:r>
              <a:rPr lang="zh-CN" altLang="en-US" dirty="0" smtClean="0"/>
              <a:t>在指定的线程上设置断点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b (break) </a:t>
            </a:r>
            <a:r>
              <a:rPr lang="en-US" altLang="zh-CN" dirty="0" err="1" smtClean="0">
                <a:solidFill>
                  <a:srgbClr val="00B0F0"/>
                </a:solidFill>
              </a:rPr>
              <a:t>linenum</a:t>
            </a:r>
            <a:r>
              <a:rPr lang="en-US" altLang="zh-CN" dirty="0" smtClean="0">
                <a:solidFill>
                  <a:srgbClr val="00B0F0"/>
                </a:solidFill>
              </a:rPr>
              <a:t> thread </a:t>
            </a:r>
            <a:r>
              <a:rPr lang="en-US" altLang="zh-CN" dirty="0" err="1" smtClean="0">
                <a:solidFill>
                  <a:srgbClr val="00B0F0"/>
                </a:solidFill>
              </a:rPr>
              <a:t>threadNum</a:t>
            </a:r>
            <a:r>
              <a:rPr lang="en-US" altLang="zh-CN" dirty="0" smtClean="0">
                <a:solidFill>
                  <a:srgbClr val="00B0F0"/>
                </a:solidFill>
              </a:rPr>
              <a:t> if … </a:t>
            </a:r>
            <a:r>
              <a:rPr lang="zh-CN" altLang="en-US" dirty="0" smtClean="0"/>
              <a:t>在指定线程的特点条件上</a:t>
            </a:r>
            <a:endParaRPr lang="en-US" altLang="zh-CN" dirty="0" smtClean="0"/>
          </a:p>
          <a:p>
            <a:pPr lvl="1"/>
            <a:endParaRPr lang="zh-CN" altLang="en-US" dirty="0" smtClean="0"/>
          </a:p>
          <a:p>
            <a:r>
              <a:rPr lang="zh-CN" altLang="en-US" dirty="0" smtClean="0"/>
              <a:t>设置</a:t>
            </a:r>
            <a:r>
              <a:rPr lang="en-US" altLang="zh-CN" dirty="0" smtClean="0"/>
              <a:t>/</a:t>
            </a:r>
            <a:r>
              <a:rPr lang="zh-CN" altLang="en-US" dirty="0" smtClean="0"/>
              <a:t>查看当前的堆栈信息</a:t>
            </a:r>
            <a:r>
              <a:rPr lang="en-US" altLang="zh-CN" dirty="0" smtClean="0"/>
              <a:t>/</a:t>
            </a:r>
            <a:r>
              <a:rPr lang="zh-CN" altLang="en-US" dirty="0" smtClean="0"/>
              <a:t>调用信息（</a:t>
            </a:r>
            <a:r>
              <a:rPr lang="en-US" altLang="zh-CN" dirty="0" smtClean="0"/>
              <a:t>frame/f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frame </a:t>
            </a:r>
            <a:r>
              <a:rPr lang="en-US" altLang="zh-CN" dirty="0" err="1" smtClean="0">
                <a:solidFill>
                  <a:srgbClr val="00B0F0"/>
                </a:solidFill>
              </a:rPr>
              <a:t>args</a:t>
            </a:r>
            <a:r>
              <a:rPr lang="en-US" altLang="zh-CN" dirty="0" smtClean="0">
                <a:solidFill>
                  <a:srgbClr val="00B0F0"/>
                </a:solidFill>
              </a:rPr>
              <a:t>   </a:t>
            </a:r>
            <a:r>
              <a:rPr lang="zh-CN" altLang="en-US" dirty="0" smtClean="0"/>
              <a:t>设置跳转到的堆栈编号，如果</a:t>
            </a:r>
            <a:r>
              <a:rPr lang="en-US" altLang="zh-CN" dirty="0" err="1" smtClean="0"/>
              <a:t>args</a:t>
            </a:r>
            <a:r>
              <a:rPr lang="zh-CN" altLang="en-US" dirty="0" smtClean="0"/>
              <a:t>为空，则查看当前的堆栈信息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frame n    </a:t>
            </a:r>
            <a:r>
              <a:rPr lang="en-US" altLang="zh-CN" dirty="0" smtClean="0"/>
              <a:t>     </a:t>
            </a:r>
            <a:r>
              <a:rPr lang="zh-CN" altLang="en-US" dirty="0" smtClean="0"/>
              <a:t>堆栈信息的查看</a:t>
            </a:r>
            <a:r>
              <a:rPr lang="en-US" altLang="zh-CN" dirty="0" smtClean="0"/>
              <a:t>       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f n 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up/down n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Info 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GDB --- </a:t>
            </a:r>
            <a:r>
              <a:rPr lang="zh-CN" altLang="en-US" dirty="0" smtClean="0"/>
              <a:t>使用</a:t>
            </a:r>
            <a:r>
              <a:rPr lang="en-US" altLang="zh-CN" dirty="0" smtClean="0"/>
              <a:t>(Usage)</a:t>
            </a:r>
            <a:r>
              <a:rPr lang="zh-CN" altLang="en-US" dirty="0" smtClean="0"/>
              <a:t>之常用参数介绍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dirty="0" err="1" smtClean="0">
                <a:solidFill>
                  <a:srgbClr val="00B0F0"/>
                </a:solidFill>
              </a:rPr>
              <a:t>backtrace</a:t>
            </a:r>
            <a:r>
              <a:rPr lang="en-US" altLang="zh-CN" dirty="0" smtClean="0">
                <a:solidFill>
                  <a:srgbClr val="00B0F0"/>
                </a:solidFill>
              </a:rPr>
              <a:t> (</a:t>
            </a:r>
            <a:r>
              <a:rPr lang="en-US" altLang="zh-CN" dirty="0" err="1" smtClean="0">
                <a:solidFill>
                  <a:srgbClr val="00B0F0"/>
                </a:solidFill>
              </a:rPr>
              <a:t>bt</a:t>
            </a:r>
            <a:r>
              <a:rPr lang="en-US" altLang="zh-CN" dirty="0" smtClean="0">
                <a:solidFill>
                  <a:srgbClr val="00B0F0"/>
                </a:solidFill>
              </a:rPr>
              <a:t>)   </a:t>
            </a:r>
            <a:r>
              <a:rPr lang="zh-CN" altLang="en-US" dirty="0" smtClean="0"/>
              <a:t>显示所有的调用堆栈信息。</a:t>
            </a:r>
            <a:endParaRPr lang="en-US" altLang="zh-CN" dirty="0" smtClean="0"/>
          </a:p>
          <a:p>
            <a:pPr lvl="1"/>
            <a:r>
              <a:rPr lang="en-US" altLang="zh-CN" dirty="0" err="1" smtClean="0">
                <a:solidFill>
                  <a:srgbClr val="00B0F0"/>
                </a:solidFill>
              </a:rPr>
              <a:t>bt</a:t>
            </a:r>
            <a:r>
              <a:rPr lang="en-US" altLang="zh-CN" dirty="0" smtClean="0">
                <a:solidFill>
                  <a:srgbClr val="00B0F0"/>
                </a:solidFill>
              </a:rPr>
              <a:t> (+/-)n                      </a:t>
            </a:r>
            <a:r>
              <a:rPr lang="zh-CN" altLang="en-US" dirty="0" smtClean="0"/>
              <a:t>显示最近</a:t>
            </a:r>
            <a:r>
              <a:rPr lang="en-US" altLang="zh-CN" dirty="0" smtClean="0"/>
              <a:t>/</a:t>
            </a:r>
            <a:r>
              <a:rPr lang="zh-CN" altLang="en-US" dirty="0" smtClean="0"/>
              <a:t>最早的</a:t>
            </a:r>
            <a:r>
              <a:rPr lang="en-US" altLang="zh-CN" dirty="0" smtClean="0"/>
              <a:t>n </a:t>
            </a:r>
            <a:r>
              <a:rPr lang="zh-CN" altLang="en-US" dirty="0" smtClean="0"/>
              <a:t>层调用信息。</a:t>
            </a:r>
            <a:endParaRPr lang="en-US" altLang="zh-CN" dirty="0" smtClean="0">
              <a:solidFill>
                <a:srgbClr val="00B0F0"/>
              </a:solidFill>
            </a:endParaRPr>
          </a:p>
          <a:p>
            <a:pPr lvl="1"/>
            <a:r>
              <a:rPr lang="en-US" altLang="zh-CN" dirty="0" err="1" smtClean="0">
                <a:solidFill>
                  <a:srgbClr val="00B0F0"/>
                </a:solidFill>
              </a:rPr>
              <a:t>bt</a:t>
            </a:r>
            <a:r>
              <a:rPr lang="en-US" altLang="zh-CN" dirty="0" smtClean="0">
                <a:solidFill>
                  <a:srgbClr val="00B0F0"/>
                </a:solidFill>
              </a:rPr>
              <a:t> full                                 </a:t>
            </a:r>
            <a:r>
              <a:rPr lang="zh-CN" altLang="en-US" dirty="0" smtClean="0"/>
              <a:t>显示最近所有的调用信息并打印出局部变 量的情况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where, info stack, info s   </a:t>
            </a:r>
            <a:r>
              <a:rPr lang="zh-CN" altLang="en-US" dirty="0" smtClean="0"/>
              <a:t>与上述的</a:t>
            </a:r>
            <a:r>
              <a:rPr lang="en-US" altLang="zh-CN" dirty="0" err="1" smtClean="0"/>
              <a:t>bt</a:t>
            </a:r>
            <a:r>
              <a:rPr lang="zh-CN" altLang="en-US" dirty="0" smtClean="0"/>
              <a:t>命令具有相同的功能。</a:t>
            </a:r>
            <a:endParaRPr lang="en-US" altLang="zh-CN" dirty="0" smtClean="0"/>
          </a:p>
          <a:p>
            <a:r>
              <a:rPr lang="en-US" altLang="zh-CN" dirty="0" smtClean="0"/>
              <a:t>  </a:t>
            </a:r>
          </a:p>
          <a:p>
            <a:r>
              <a:rPr lang="zh-CN" altLang="en-US" dirty="0" smtClean="0"/>
              <a:t>查看源码 （</a:t>
            </a:r>
            <a:r>
              <a:rPr lang="en-US" altLang="zh-CN" dirty="0" smtClean="0"/>
              <a:t>list/l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list </a:t>
            </a:r>
            <a:r>
              <a:rPr lang="en-US" altLang="zh-CN" dirty="0" err="1" smtClean="0">
                <a:solidFill>
                  <a:srgbClr val="00B0F0"/>
                </a:solidFill>
              </a:rPr>
              <a:t>linenum</a:t>
            </a:r>
            <a:r>
              <a:rPr lang="en-US" altLang="zh-CN" dirty="0" smtClean="0">
                <a:solidFill>
                  <a:srgbClr val="00B0F0"/>
                </a:solidFill>
              </a:rPr>
              <a:t>  </a:t>
            </a:r>
            <a:r>
              <a:rPr lang="en-US" altLang="zh-CN" dirty="0" smtClean="0"/>
              <a:t>	</a:t>
            </a:r>
            <a:r>
              <a:rPr lang="zh-CN" altLang="en-US" dirty="0" smtClean="0"/>
              <a:t>查看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linenum</a:t>
            </a:r>
            <a:r>
              <a:rPr lang="zh-CN" altLang="en-US" dirty="0" smtClean="0"/>
              <a:t>附近的源代码。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 list function             </a:t>
            </a:r>
            <a:r>
              <a:rPr lang="zh-CN" altLang="en-US" dirty="0" smtClean="0"/>
              <a:t>查看</a:t>
            </a:r>
            <a:r>
              <a:rPr lang="en-US" altLang="zh-CN" dirty="0" smtClean="0"/>
              <a:t>function</a:t>
            </a:r>
            <a:r>
              <a:rPr lang="zh-CN" altLang="en-US" dirty="0" smtClean="0"/>
              <a:t>附近的源代码。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list    </a:t>
            </a:r>
            <a:r>
              <a:rPr lang="en-US" altLang="zh-CN" dirty="0" smtClean="0"/>
              <a:t>                           </a:t>
            </a:r>
            <a:r>
              <a:rPr lang="zh-CN" altLang="en-US" dirty="0" smtClean="0"/>
              <a:t>查看源码。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list </a:t>
            </a:r>
            <a:r>
              <a:rPr lang="en-US" altLang="zh-CN" dirty="0" err="1" smtClean="0">
                <a:solidFill>
                  <a:srgbClr val="00B0F0"/>
                </a:solidFill>
              </a:rPr>
              <a:t>first,last</a:t>
            </a:r>
            <a:r>
              <a:rPr lang="en-US" altLang="zh-CN" dirty="0" smtClean="0">
                <a:solidFill>
                  <a:srgbClr val="00B0F0"/>
                </a:solidFill>
              </a:rPr>
              <a:t>    </a:t>
            </a:r>
            <a:r>
              <a:rPr lang="en-US" altLang="zh-CN" dirty="0" smtClean="0"/>
              <a:t>          </a:t>
            </a:r>
            <a:r>
              <a:rPr lang="zh-CN" altLang="en-US" dirty="0" smtClean="0"/>
              <a:t>看看</a:t>
            </a:r>
            <a:r>
              <a:rPr lang="en-US" altLang="zh-CN" dirty="0" smtClean="0"/>
              <a:t>(first , last)</a:t>
            </a:r>
            <a:r>
              <a:rPr lang="zh-CN" altLang="en-US" dirty="0" smtClean="0"/>
              <a:t>内源码。</a:t>
            </a:r>
            <a:r>
              <a:rPr lang="en-US" altLang="zh-CN" dirty="0" smtClean="0"/>
              <a:t>        </a:t>
            </a:r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und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ta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ta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ta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4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1597</Words>
  <Application>Microsoft Office PowerPoint</Application>
  <PresentationFormat>On-screen Show (4:3)</PresentationFormat>
  <Paragraphs>185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Founder</vt:lpstr>
      <vt:lpstr>tail</vt:lpstr>
      <vt:lpstr>1_自定义设计方案</vt:lpstr>
      <vt:lpstr>1_tail</vt:lpstr>
      <vt:lpstr>2_自定义设计方案</vt:lpstr>
      <vt:lpstr>2_tail</vt:lpstr>
      <vt:lpstr>3_自定义设计方案</vt:lpstr>
      <vt:lpstr>3_tail</vt:lpstr>
      <vt:lpstr>4_自定义设计方案</vt:lpstr>
      <vt:lpstr>Linux开发环境介绍 简介（二） GDB &amp;  Memory Leakage Detection Tools</vt:lpstr>
      <vt:lpstr>GDB --- 概述(Overview)</vt:lpstr>
      <vt:lpstr>GDB --- 使用(Usage)</vt:lpstr>
      <vt:lpstr>GDB --- 使用(Usage)</vt:lpstr>
      <vt:lpstr>GDB --- 使用(Usage)之常用参数介绍</vt:lpstr>
      <vt:lpstr>GDB --- 使用(Usage)之常用参数介绍</vt:lpstr>
      <vt:lpstr>GDB --- 使用(Usage)之常用参数介绍</vt:lpstr>
      <vt:lpstr>GDB --- 使用(Usage)之常用参数介绍</vt:lpstr>
      <vt:lpstr>GDB --- 使用(Usage)之常用参数介绍</vt:lpstr>
      <vt:lpstr>GDB --- 使用(Usage)之常用参数介绍</vt:lpstr>
      <vt:lpstr>Valgrind  内存泄露检测(Unix/Linux)</vt:lpstr>
      <vt:lpstr>Valgrind  内存泄露检测(Unix/Linux)</vt:lpstr>
      <vt:lpstr>Valgrind  内存泄露检测(Unix/Linux)</vt:lpstr>
      <vt:lpstr>Valgrind  内存泄露检测(Unix/Linux)</vt:lpstr>
      <vt:lpstr>Valgrind  内存泄露检测(Unix/Linux)</vt:lpstr>
      <vt:lpstr>Slide 16</vt:lpstr>
    </vt:vector>
  </TitlesOfParts>
  <Company>SkyUN.Org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如何进行管道疏通</dc:title>
  <dc:creator>SkyUN.Org</dc:creator>
  <cp:lastModifiedBy>Rings</cp:lastModifiedBy>
  <cp:revision>1263</cp:revision>
  <dcterms:created xsi:type="dcterms:W3CDTF">2011-05-17T01:29:27Z</dcterms:created>
  <dcterms:modified xsi:type="dcterms:W3CDTF">2012-07-10T15:27:33Z</dcterms:modified>
</cp:coreProperties>
</file>