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sldIdLst>
    <p:sldId id="257" r:id="rId4"/>
    <p:sldId id="256" r:id="rId5"/>
    <p:sldId id="280" r:id="rId6"/>
    <p:sldId id="284" r:id="rId7"/>
    <p:sldId id="286" r:id="rId8"/>
    <p:sldId id="287" r:id="rId9"/>
    <p:sldId id="258" r:id="rId10"/>
    <p:sldId id="279" r:id="rId11"/>
    <p:sldId id="263" r:id="rId12"/>
    <p:sldId id="288" r:id="rId13"/>
    <p:sldId id="261" r:id="rId14"/>
    <p:sldId id="267" r:id="rId15"/>
    <p:sldId id="268" r:id="rId16"/>
    <p:sldId id="273" r:id="rId17"/>
    <p:sldId id="274" r:id="rId18"/>
    <p:sldId id="291" r:id="rId19"/>
    <p:sldId id="292" r:id="rId20"/>
    <p:sldId id="293" r:id="rId21"/>
    <p:sldId id="294" r:id="rId22"/>
    <p:sldId id="289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41F"/>
    <a:srgbClr val="2BB7E3"/>
    <a:srgbClr val="7F7F7F"/>
    <a:srgbClr val="C50B9D"/>
    <a:srgbClr val="FFC000"/>
    <a:srgbClr val="ED7D31"/>
    <a:srgbClr val="00B0F0"/>
    <a:srgbClr val="C808C8"/>
    <a:srgbClr val="C20E68"/>
    <a:srgbClr val="AE22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57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4784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6021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59986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05558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5458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4401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76676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0965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1542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198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889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2466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88765D-E6F5-4697-B1CA-00F5EAB17C21}" type="datetimeFigureOut">
              <a:rPr lang="zh-CN" altLang="en-US" smtClean="0"/>
              <a:pPr/>
              <a:t>2013/11/27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D4C8FE-11F9-4C76-8900-37380F0EF8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1463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85257" y="3189515"/>
            <a:ext cx="7981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Database Architect</a:t>
            </a:r>
            <a:endParaRPr lang="zh-CN" altLang="en-US" sz="72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839686" y="1926771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i="1" dirty="0" smtClean="0">
                <a:latin typeface="Cambria Math" pitchFamily="18" charset="0"/>
                <a:ea typeface="Arial Unicode MS" pitchFamily="34" charset="-122"/>
                <a:cs typeface="Arial Unicode MS" pitchFamily="34" charset="-122"/>
              </a:rPr>
              <a:t>数据库大讲堂</a:t>
            </a:r>
            <a:r>
              <a:rPr lang="en-US" altLang="zh-CN" sz="1800" i="1" dirty="0" smtClean="0">
                <a:latin typeface="Cambria Math" pitchFamily="18" charset="0"/>
                <a:ea typeface="Cambria Math" pitchFamily="18" charset="0"/>
                <a:cs typeface="Arial Unicode MS" pitchFamily="34" charset="-122"/>
              </a:rPr>
              <a:t>  No.0</a:t>
            </a:r>
            <a:endParaRPr lang="zh-CN" altLang="en-US" sz="1800" i="1" dirty="0">
              <a:latin typeface="Cambria Math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04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1451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54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5" descr="2"/>
          <p:cNvPicPr>
            <a:picLocks noChangeAspect="1" noChangeArrowheads="1"/>
          </p:cNvPicPr>
          <p:nvPr userDrawn="1"/>
        </p:nvPicPr>
        <p:blipFill>
          <a:blip r:embed="rId3" cstate="print"/>
          <a:srcRect r="91336"/>
          <a:stretch>
            <a:fillRect/>
          </a:stretch>
        </p:blipFill>
        <p:spPr bwMode="auto">
          <a:xfrm>
            <a:off x="373042" y="4448175"/>
            <a:ext cx="1270000" cy="1343025"/>
          </a:xfrm>
          <a:prstGeom prst="rect">
            <a:avLst/>
          </a:prstGeom>
          <a:noFill/>
        </p:spPr>
      </p:pic>
      <p:sp>
        <p:nvSpPr>
          <p:cNvPr id="12" name="标题 1"/>
          <p:cNvSpPr txBox="1">
            <a:spLocks/>
          </p:cNvSpPr>
          <p:nvPr userDrawn="1"/>
        </p:nvSpPr>
        <p:spPr>
          <a:xfrm>
            <a:off x="-71470" y="334163"/>
            <a:ext cx="279992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5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谢谢！</a:t>
            </a:r>
            <a:endParaRPr lang="en-US" altLang="zh-CN" sz="36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3" name="标题 1"/>
          <p:cNvSpPr txBox="1">
            <a:spLocks/>
          </p:cNvSpPr>
          <p:nvPr userDrawn="1"/>
        </p:nvSpPr>
        <p:spPr>
          <a:xfrm>
            <a:off x="571472" y="2476165"/>
            <a:ext cx="6500858" cy="6251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上海市张江高科技园区盛夏路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570</a:t>
            </a: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号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12</a:t>
            </a: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楼东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.201203 East 12F, No.570, </a:t>
            </a:r>
            <a:r>
              <a:rPr lang="en-US" altLang="zh-CN" sz="1000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Shengxia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 Road, </a:t>
            </a:r>
            <a:r>
              <a:rPr lang="en-US" altLang="zh-CN" sz="1000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Zhangjiang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 Hi-Tech </a:t>
            </a:r>
            <a:r>
              <a:rPr lang="en-US" altLang="zh-CN" sz="1000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Park,Shanghai,ZIP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 :201203 </a:t>
            </a:r>
            <a:r>
              <a:rPr lang="en-US" altLang="zh-CN" sz="1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   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Tel:+86 21 </a:t>
            </a:r>
            <a:r>
              <a:rPr lang="en-US" altLang="zh-CN" sz="1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61769600     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Fax:+86 21 61769651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14" name="标题 1"/>
          <p:cNvSpPr txBox="1">
            <a:spLocks/>
          </p:cNvSpPr>
          <p:nvPr userDrawn="1"/>
        </p:nvSpPr>
        <p:spPr>
          <a:xfrm>
            <a:off x="571472" y="3120074"/>
            <a:ext cx="4994288" cy="79270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zh-CN" altLang="en-US" sz="8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方正信息产业集信息技术之大成，提供</a:t>
            </a:r>
            <a:r>
              <a:rPr lang="en-US" altLang="zh-CN" sz="8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IT</a:t>
            </a:r>
            <a:r>
              <a:rPr lang="zh-CN" altLang="en-US" sz="800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服务、软件、硬件和数据运营在内的综合解决方案</a:t>
            </a:r>
            <a:r>
              <a:rPr lang="zh-CN" altLang="en-US" sz="800" kern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。</a:t>
            </a:r>
            <a:endParaRPr lang="en-US" altLang="zh-CN" sz="800" kern="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lang="en-US" altLang="zh-CN" sz="8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Founder </a:t>
            </a:r>
            <a:r>
              <a:rPr lang="en-US" altLang="zh-CN" sz="8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Information Industry is a leader in information technology, providing comprehensive solutions,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en-US" altLang="zh-CN" sz="8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including IT services, software, hardware, and data operation.</a:t>
            </a:r>
          </a:p>
        </p:txBody>
      </p:sp>
      <p:sp>
        <p:nvSpPr>
          <p:cNvPr id="15" name="标题 1"/>
          <p:cNvSpPr txBox="1">
            <a:spLocks/>
          </p:cNvSpPr>
          <p:nvPr userDrawn="1"/>
        </p:nvSpPr>
        <p:spPr>
          <a:xfrm>
            <a:off x="8022580" y="714356"/>
            <a:ext cx="3851952" cy="50006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上海方正数字出版技术有限公司</a:t>
            </a:r>
            <a:endParaRPr lang="en-US" altLang="zh-CN" sz="10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lvl="0"/>
            <a:r>
              <a:rPr lang="en-US" altLang="zh-CN" sz="800" cap="all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Founder Digital Publishing Technology(Shanghai )</a:t>
            </a:r>
            <a:r>
              <a:rPr lang="en-US" altLang="zh-CN" sz="800" cap="all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Co.,Ltd</a:t>
            </a:r>
            <a:r>
              <a:rPr lang="en-US" altLang="zh-CN" sz="800" cap="all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.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571472" y="2084394"/>
            <a:ext cx="2089675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rPr>
              <a:t>www.founderdpt.com 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70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589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47664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Communication Framework</a:t>
            </a:r>
            <a:endParaRPr lang="zh-CN" altLang="en-US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560" y="1012420"/>
            <a:ext cx="4784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Thread based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093720"/>
            <a:ext cx="144016" cy="14401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7258" y="989726"/>
            <a:ext cx="7437664" cy="571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566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9883" y="265472"/>
            <a:ext cx="53760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Communication Framework</a:t>
            </a:r>
            <a:endParaRPr lang="zh-CN" altLang="en-US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1075988" y="6381750"/>
            <a:ext cx="1116012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Page3</a:t>
            </a:r>
            <a:endParaRPr lang="en-US" altLang="zh-CN" dirty="0"/>
          </a:p>
        </p:txBody>
      </p:sp>
      <p:grpSp>
        <p:nvGrpSpPr>
          <p:cNvPr id="6" name="组合 5"/>
          <p:cNvGrpSpPr/>
          <p:nvPr/>
        </p:nvGrpSpPr>
        <p:grpSpPr>
          <a:xfrm>
            <a:off x="4387713" y="1730829"/>
            <a:ext cx="3417344" cy="4397828"/>
            <a:chOff x="6140313" y="2086304"/>
            <a:chExt cx="2218079" cy="2624230"/>
          </a:xfrm>
        </p:grpSpPr>
        <p:sp>
          <p:nvSpPr>
            <p:cNvPr id="11" name="同侧圆角矩形 10"/>
            <p:cNvSpPr/>
            <p:nvPr/>
          </p:nvSpPr>
          <p:spPr>
            <a:xfrm>
              <a:off x="6140313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140315" y="2086304"/>
              <a:ext cx="2218077" cy="5309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677852" y="2130550"/>
              <a:ext cx="110628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如何做？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310198" y="3012544"/>
              <a:ext cx="1447622" cy="2112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做法：</a:t>
              </a:r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22514" y="1774372"/>
            <a:ext cx="3657600" cy="4310742"/>
            <a:chOff x="1434329" y="2086304"/>
            <a:chExt cx="2255928" cy="2624230"/>
          </a:xfrm>
        </p:grpSpPr>
        <p:sp>
          <p:nvSpPr>
            <p:cNvPr id="30" name="同侧圆角矩形 29"/>
            <p:cNvSpPr/>
            <p:nvPr/>
          </p:nvSpPr>
          <p:spPr>
            <a:xfrm>
              <a:off x="1436262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1611848" y="2936167"/>
              <a:ext cx="1930700" cy="14895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用户过多情况下：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产生过多的线程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进程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)  </a:t>
              </a: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线程切换导致系统开销过多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导致系统资源消耗过多，致  使某些紧急任务，或者级别高的用户无法得到响应，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QOS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下降</a:t>
              </a:r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434329" y="2086304"/>
              <a:ext cx="2218077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556657" y="2142471"/>
              <a:ext cx="2133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为什么需要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109855" y="1719946"/>
            <a:ext cx="3363687" cy="4419599"/>
            <a:chOff x="8493308" y="2086304"/>
            <a:chExt cx="2218078" cy="2624231"/>
          </a:xfrm>
        </p:grpSpPr>
        <p:sp>
          <p:nvSpPr>
            <p:cNvPr id="22" name="同侧圆角矩形 21"/>
            <p:cNvSpPr/>
            <p:nvPr/>
          </p:nvSpPr>
          <p:spPr>
            <a:xfrm>
              <a:off x="8493309" y="2731108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8493308" y="2086304"/>
              <a:ext cx="2218077" cy="53094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038457" y="2120942"/>
              <a:ext cx="11277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实例介绍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586625" y="3512703"/>
              <a:ext cx="1988373" cy="274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FounderXML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DB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9857" y="1317171"/>
            <a:ext cx="1898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Admission Control</a:t>
            </a:r>
            <a:endParaRPr lang="zh-CN" altLang="en-US" dirty="0"/>
          </a:p>
        </p:txBody>
      </p:sp>
      <p:sp>
        <p:nvSpPr>
          <p:cNvPr id="29" name="矩形 13"/>
          <p:cNvSpPr/>
          <p:nvPr/>
        </p:nvSpPr>
        <p:spPr>
          <a:xfrm>
            <a:off x="4725652" y="3707614"/>
            <a:ext cx="293789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 Task Dispatcher, </a:t>
            </a:r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但该法可由上层应用程序来完成</a:t>
            </a:r>
            <a:endParaRPr lang="zh-CN" altLang="en-US" sz="17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13"/>
          <p:cNvSpPr/>
          <p:nvPr/>
        </p:nvSpPr>
        <p:spPr>
          <a:xfrm>
            <a:off x="4714767" y="4752643"/>
            <a:ext cx="293789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 Query Engine, </a:t>
            </a:r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当查询语句完成</a:t>
            </a:r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compile</a:t>
            </a:r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后，由此决定是否需要对该查询进行执行</a:t>
            </a:r>
            <a:endParaRPr lang="zh-CN" altLang="en-US" sz="17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6939" y="6444340"/>
            <a:ext cx="873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需要有一套规则来，判断是否执行查询，例如根据当前服务器的</a:t>
            </a:r>
            <a:r>
              <a:rPr lang="en-US" altLang="zh-CN" dirty="0" err="1" smtClean="0"/>
              <a:t>mem,cpu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io</a:t>
            </a:r>
            <a:r>
              <a:rPr lang="zh-CN" altLang="en-US" dirty="0" smtClean="0"/>
              <a:t>的数据等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82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49883" y="265472"/>
            <a:ext cx="28069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Query Engine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787322" y="2086304"/>
            <a:ext cx="2222096" cy="2624230"/>
            <a:chOff x="3787322" y="2086304"/>
            <a:chExt cx="2222096" cy="2624230"/>
          </a:xfrm>
        </p:grpSpPr>
        <p:sp>
          <p:nvSpPr>
            <p:cNvPr id="28" name="同侧圆角矩形 27"/>
            <p:cNvSpPr/>
            <p:nvPr/>
          </p:nvSpPr>
          <p:spPr>
            <a:xfrm>
              <a:off x="3791341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787322" y="2086304"/>
              <a:ext cx="2218077" cy="53094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373360" y="2130550"/>
              <a:ext cx="11130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Step 2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031502" y="3207908"/>
              <a:ext cx="172704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解析变量和引用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34329" y="2086304"/>
            <a:ext cx="2220010" cy="2624230"/>
            <a:chOff x="1434329" y="2086304"/>
            <a:chExt cx="2220010" cy="2624230"/>
          </a:xfrm>
        </p:grpSpPr>
        <p:sp>
          <p:nvSpPr>
            <p:cNvPr id="16" name="同侧圆角矩形 15"/>
            <p:cNvSpPr/>
            <p:nvPr/>
          </p:nvSpPr>
          <p:spPr>
            <a:xfrm>
              <a:off x="1436262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658204" y="3175245"/>
              <a:ext cx="185788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检查查询语句是否正确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434329" y="2086304"/>
              <a:ext cx="2218077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993787" y="2142471"/>
              <a:ext cx="113287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Step 1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493308" y="2086304"/>
            <a:ext cx="2218077" cy="2624230"/>
            <a:chOff x="8493308" y="2086304"/>
            <a:chExt cx="2218077" cy="2624230"/>
          </a:xfrm>
        </p:grpSpPr>
        <p:sp>
          <p:nvSpPr>
            <p:cNvPr id="21" name="同侧圆角矩形 20"/>
            <p:cNvSpPr/>
            <p:nvPr/>
          </p:nvSpPr>
          <p:spPr>
            <a:xfrm>
              <a:off x="8493308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8493308" y="2086304"/>
              <a:ext cx="2218077" cy="53094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9038457" y="2120942"/>
              <a:ext cx="112777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Step 4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8621486" y="3338527"/>
              <a:ext cx="177437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用户权限判断并执行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140315" y="2086304"/>
            <a:ext cx="2224182" cy="2624230"/>
            <a:chOff x="6140315" y="2086304"/>
            <a:chExt cx="2224182" cy="2624230"/>
          </a:xfrm>
        </p:grpSpPr>
        <p:sp>
          <p:nvSpPr>
            <p:cNvPr id="26" name="同侧圆角矩形 25"/>
            <p:cNvSpPr/>
            <p:nvPr/>
          </p:nvSpPr>
          <p:spPr>
            <a:xfrm>
              <a:off x="6146420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ED7D3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140315" y="2086304"/>
              <a:ext cx="2218077" cy="5309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677852" y="2130550"/>
              <a:ext cx="110628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Step 3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311636" y="3305321"/>
              <a:ext cx="204675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将查询转成内部格式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53143" y="139337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查询处理的一般步骤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73629" y="5562600"/>
            <a:ext cx="941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有些数据库把所查询表正则化为：</a:t>
            </a:r>
            <a:r>
              <a:rPr lang="en-US" altLang="zh-CN" dirty="0" err="1" smtClean="0"/>
              <a:t>server.database.schema.table</a:t>
            </a:r>
            <a:r>
              <a:rPr lang="zh-CN" altLang="en-US" dirty="0" smtClean="0"/>
              <a:t>的形式，但也有数据库不这么做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6976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2614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Query Engine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093720"/>
            <a:ext cx="144016" cy="144016"/>
          </a:xfrm>
          <a:prstGeom prst="ellipse">
            <a:avLst/>
          </a:prstGeom>
          <a:solidFill>
            <a:srgbClr val="ED7D3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8" name="组合 1"/>
          <p:cNvGrpSpPr/>
          <p:nvPr/>
        </p:nvGrpSpPr>
        <p:grpSpPr>
          <a:xfrm>
            <a:off x="6760018" y="1850573"/>
            <a:ext cx="4887687" cy="3744685"/>
            <a:chOff x="1434329" y="2086304"/>
            <a:chExt cx="2220010" cy="2624230"/>
          </a:xfrm>
        </p:grpSpPr>
        <p:sp>
          <p:nvSpPr>
            <p:cNvPr id="9" name="同侧圆角矩形 15"/>
            <p:cNvSpPr/>
            <p:nvPr/>
          </p:nvSpPr>
          <p:spPr>
            <a:xfrm>
              <a:off x="1436262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矩形 16"/>
            <p:cNvSpPr/>
            <p:nvPr/>
          </p:nvSpPr>
          <p:spPr>
            <a:xfrm>
              <a:off x="1482250" y="2809622"/>
              <a:ext cx="1857882" cy="18980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对用户的查询语句进行权限检查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select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权限？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update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权限？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delete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权限？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语句的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constraint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依赖检查</a:t>
              </a:r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7"/>
            <p:cNvSpPr/>
            <p:nvPr/>
          </p:nvSpPr>
          <p:spPr>
            <a:xfrm>
              <a:off x="1434329" y="2086304"/>
              <a:ext cx="2218077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8"/>
            <p:cNvSpPr/>
            <p:nvPr/>
          </p:nvSpPr>
          <p:spPr>
            <a:xfrm>
              <a:off x="1502821" y="2142471"/>
              <a:ext cx="2151518" cy="25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Statement Authorization Check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79714" y="1219200"/>
            <a:ext cx="320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Query Statement Parsing phrase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73665" y="1197428"/>
            <a:ext cx="4020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Query Statement Authorization Checking</a:t>
            </a:r>
            <a:endParaRPr lang="zh-CN" alt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5508174" y="38100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"/>
          <p:cNvGrpSpPr/>
          <p:nvPr/>
        </p:nvGrpSpPr>
        <p:grpSpPr>
          <a:xfrm>
            <a:off x="642258" y="1915887"/>
            <a:ext cx="4757056" cy="3624942"/>
            <a:chOff x="1434329" y="2086304"/>
            <a:chExt cx="2220010" cy="2624230"/>
          </a:xfrm>
        </p:grpSpPr>
        <p:sp>
          <p:nvSpPr>
            <p:cNvPr id="17" name="同侧圆角矩形 15"/>
            <p:cNvSpPr/>
            <p:nvPr/>
          </p:nvSpPr>
          <p:spPr>
            <a:xfrm>
              <a:off x="1436262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矩形 16"/>
            <p:cNvSpPr/>
            <p:nvPr/>
          </p:nvSpPr>
          <p:spPr>
            <a:xfrm>
              <a:off x="1482250" y="2809622"/>
              <a:ext cx="2106047" cy="900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在完成表的正则化后： 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检查系统表中是否存在该表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对表的所以属性进行检查（将属性展开）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将该表进入系统元数据 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cache</a:t>
              </a:r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7"/>
            <p:cNvSpPr/>
            <p:nvPr/>
          </p:nvSpPr>
          <p:spPr>
            <a:xfrm>
              <a:off x="1434329" y="2086304"/>
              <a:ext cx="2218077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8"/>
            <p:cNvSpPr/>
            <p:nvPr/>
          </p:nvSpPr>
          <p:spPr>
            <a:xfrm>
              <a:off x="1502821" y="2142471"/>
              <a:ext cx="2151518" cy="3046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Table Correctness Check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47057" y="5987143"/>
            <a:ext cx="9879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语句权限检查有时候并不能这样完成，有些查询是数据依赖，当为这种类型时候，该步骤则失效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语句检查</a:t>
            </a:r>
            <a:r>
              <a:rPr lang="zh-CN" altLang="en-US" dirty="0" smtClean="0"/>
              <a:t>部分一般都在语句执行之后进行。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4228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49883" y="265472"/>
            <a:ext cx="2614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Query Engine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1075988" y="6381750"/>
            <a:ext cx="1116012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Page18</a:t>
            </a:r>
            <a:endParaRPr lang="en-US" altLang="zh-CN" dirty="0"/>
          </a:p>
        </p:txBody>
      </p:sp>
      <p:grpSp>
        <p:nvGrpSpPr>
          <p:cNvPr id="3" name="组合 2"/>
          <p:cNvGrpSpPr/>
          <p:nvPr/>
        </p:nvGrpSpPr>
        <p:grpSpPr>
          <a:xfrm>
            <a:off x="4374175" y="1130961"/>
            <a:ext cx="3978255" cy="5447260"/>
            <a:chOff x="3787322" y="2086304"/>
            <a:chExt cx="2222096" cy="2624230"/>
          </a:xfrm>
        </p:grpSpPr>
        <p:sp>
          <p:nvSpPr>
            <p:cNvPr id="5" name="同侧圆角矩形 4"/>
            <p:cNvSpPr/>
            <p:nvPr/>
          </p:nvSpPr>
          <p:spPr>
            <a:xfrm>
              <a:off x="3791341" y="2461939"/>
              <a:ext cx="2218077" cy="2248595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3787322" y="2086304"/>
              <a:ext cx="2218077" cy="30331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373360" y="2130550"/>
              <a:ext cx="1113040" cy="2224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rewrite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867327" y="2540837"/>
              <a:ext cx="2050613" cy="20387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规则：</a:t>
              </a:r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视图展开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表达式求值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对于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constant </a:t>
              </a:r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expr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.)</a:t>
              </a: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谓词逻辑重写（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where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语句中）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，可以在数据水平分割的情况下，提高查询效率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增加额外的条件，从而增大被优化的概率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s.x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&lt;10 and </a:t>
              </a:r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s.x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= </a:t>
              </a:r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R.y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这样 我们增加一个条件 </a:t>
              </a:r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R.y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&lt;10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447964" y="1132764"/>
            <a:ext cx="3548417" cy="6018806"/>
            <a:chOff x="6140315" y="2073150"/>
            <a:chExt cx="2224182" cy="2900534"/>
          </a:xfrm>
        </p:grpSpPr>
        <p:sp>
          <p:nvSpPr>
            <p:cNvPr id="27" name="同侧圆角矩形 26"/>
            <p:cNvSpPr/>
            <p:nvPr/>
          </p:nvSpPr>
          <p:spPr>
            <a:xfrm>
              <a:off x="6146420" y="2441463"/>
              <a:ext cx="2218077" cy="226907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140315" y="2073150"/>
              <a:ext cx="2218077" cy="3025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6677852" y="2130550"/>
              <a:ext cx="1106285" cy="2224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rewrite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275789" y="2556049"/>
              <a:ext cx="2020273" cy="2417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规则：</a:t>
              </a:r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语义优化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-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主要用来进行冗余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join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消除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用在具有外键链接情况下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子查询展开以及启发式算法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方法：展开查询语句并将其正规化，使得某些语句在被展开后，增大其被优化的概率（子查询，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NULL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语句，重复的查询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语义上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]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谓词的传递性，即将某些谓词上移或者下移至子查询中，从而减少相关中间结果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19679" y="1105469"/>
            <a:ext cx="3915593" cy="5472754"/>
            <a:chOff x="1434329" y="2086304"/>
            <a:chExt cx="2220010" cy="2624231"/>
          </a:xfrm>
        </p:grpSpPr>
        <p:sp>
          <p:nvSpPr>
            <p:cNvPr id="15" name="同侧圆角矩形 14"/>
            <p:cNvSpPr/>
            <p:nvPr/>
          </p:nvSpPr>
          <p:spPr>
            <a:xfrm>
              <a:off x="1436262" y="2465869"/>
              <a:ext cx="2218077" cy="2244666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504115" y="2557248"/>
              <a:ext cx="2072845" cy="19038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目的：</a:t>
              </a:r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</a:t>
              </a: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在不改变语义的情况下使得查询清晰，简洁化，标准化。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参加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pg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查询改写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逻辑上分类，物理实现上有可能重叠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但我们一般还是将其分类（逻辑上）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例如：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DB2, PG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为独立的模块， 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SQL</a:t>
              </a: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Server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就和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Query Statement       </a:t>
              </a: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Parsing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相混淆。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434329" y="2086304"/>
              <a:ext cx="2218077" cy="301034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705970" y="2142471"/>
              <a:ext cx="185609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rewrite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2133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2614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Query Engine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560" y="1012420"/>
            <a:ext cx="4179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Query Optimization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12321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8631" y="1366839"/>
            <a:ext cx="6049055" cy="536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191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2614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Query Engine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560" y="1012420"/>
            <a:ext cx="58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Query Optimization---Some extensions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12321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组合 2"/>
          <p:cNvGrpSpPr/>
          <p:nvPr/>
        </p:nvGrpSpPr>
        <p:grpSpPr>
          <a:xfrm>
            <a:off x="3830865" y="1650871"/>
            <a:ext cx="3974191" cy="5076504"/>
            <a:chOff x="3787322" y="2086304"/>
            <a:chExt cx="2222096" cy="2359624"/>
          </a:xfrm>
        </p:grpSpPr>
        <p:sp>
          <p:nvSpPr>
            <p:cNvPr id="9" name="同侧圆角矩形 4"/>
            <p:cNvSpPr/>
            <p:nvPr/>
          </p:nvSpPr>
          <p:spPr>
            <a:xfrm>
              <a:off x="3791341" y="2376460"/>
              <a:ext cx="2218077" cy="2069468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8"/>
            <p:cNvSpPr/>
            <p:nvPr/>
          </p:nvSpPr>
          <p:spPr>
            <a:xfrm>
              <a:off x="3787322" y="2086304"/>
              <a:ext cx="2218077" cy="2542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9"/>
            <p:cNvSpPr/>
            <p:nvPr/>
          </p:nvSpPr>
          <p:spPr>
            <a:xfrm>
              <a:off x="4373360" y="2130550"/>
              <a:ext cx="1502154" cy="214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Selectivity 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估计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0"/>
            <p:cNvSpPr/>
            <p:nvPr/>
          </p:nvSpPr>
          <p:spPr>
            <a:xfrm>
              <a:off x="3859214" y="2470380"/>
              <a:ext cx="2071080" cy="1623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当今系统将基础表的属性值进行统计并分析出其分布情况图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考虑到需要遍历每一个属性分布情况会导致消化大量系统资源，因此现有技术是采用采样的方式来进行估算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一般是在做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join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操作的列上进行统计分析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该种方式在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TPC-D and TPC-H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表现不佳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8001773" y="1661758"/>
            <a:ext cx="4016056" cy="5032955"/>
            <a:chOff x="6140315" y="2057614"/>
            <a:chExt cx="2224182" cy="2652920"/>
          </a:xfrm>
        </p:grpSpPr>
        <p:sp>
          <p:nvSpPr>
            <p:cNvPr id="14" name="同侧圆角矩形 26"/>
            <p:cNvSpPr/>
            <p:nvPr/>
          </p:nvSpPr>
          <p:spPr>
            <a:xfrm>
              <a:off x="6146420" y="2398133"/>
              <a:ext cx="2218077" cy="231240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1"/>
            <p:cNvSpPr/>
            <p:nvPr/>
          </p:nvSpPr>
          <p:spPr>
            <a:xfrm>
              <a:off x="6140315" y="2057614"/>
              <a:ext cx="2218077" cy="28887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2"/>
            <p:cNvSpPr/>
            <p:nvPr/>
          </p:nvSpPr>
          <p:spPr>
            <a:xfrm>
              <a:off x="6677852" y="2130550"/>
              <a:ext cx="1106285" cy="2433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Search Alg.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3"/>
            <p:cNvSpPr/>
            <p:nvPr/>
          </p:nvSpPr>
          <p:spPr>
            <a:xfrm>
              <a:off x="6243781" y="2508793"/>
              <a:ext cx="1873537" cy="17034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常用的算法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---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动态规划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AI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算法的引入：基因算法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MySQL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: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采用启发式算法，并依赖与索引和外键约束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一种新的趋势：采用并行化处理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一般是在多核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多处理器环境下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1"/>
          <p:cNvGrpSpPr/>
          <p:nvPr/>
        </p:nvGrpSpPr>
        <p:grpSpPr>
          <a:xfrm>
            <a:off x="171586" y="1639986"/>
            <a:ext cx="3551327" cy="5076497"/>
            <a:chOff x="1434329" y="2086303"/>
            <a:chExt cx="2220010" cy="2624230"/>
          </a:xfrm>
        </p:grpSpPr>
        <p:sp>
          <p:nvSpPr>
            <p:cNvPr id="19" name="同侧圆角矩形 14"/>
            <p:cNvSpPr/>
            <p:nvPr/>
          </p:nvSpPr>
          <p:spPr>
            <a:xfrm>
              <a:off x="1436262" y="2408997"/>
              <a:ext cx="2218077" cy="2301536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5"/>
            <p:cNvSpPr/>
            <p:nvPr/>
          </p:nvSpPr>
          <p:spPr>
            <a:xfrm>
              <a:off x="1502964" y="2516684"/>
              <a:ext cx="1960838" cy="1129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早期的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System R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将右子树限制为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base Table</a:t>
              </a: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现在大多数系统将笛卡尔乘积提前，以尽量防止该乘积扩散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16"/>
            <p:cNvSpPr/>
            <p:nvPr/>
          </p:nvSpPr>
          <p:spPr>
            <a:xfrm>
              <a:off x="1434329" y="2086303"/>
              <a:ext cx="2218077" cy="272048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/>
                <a:t>Plan Space</a:t>
              </a:r>
              <a:endParaRPr lang="zh-CN" altLang="en-US" sz="2400" dirty="0"/>
            </a:p>
          </p:txBody>
        </p:sp>
        <p:sp>
          <p:nvSpPr>
            <p:cNvPr id="22" name="矩形 17"/>
            <p:cNvSpPr/>
            <p:nvPr/>
          </p:nvSpPr>
          <p:spPr>
            <a:xfrm>
              <a:off x="1993787" y="2142471"/>
              <a:ext cx="1132872" cy="238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191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2614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Query Engine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560" y="1012420"/>
            <a:ext cx="58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Query Optimization---Some extensions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12321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组合 2"/>
          <p:cNvGrpSpPr/>
          <p:nvPr/>
        </p:nvGrpSpPr>
        <p:grpSpPr>
          <a:xfrm>
            <a:off x="3830865" y="1650871"/>
            <a:ext cx="3974191" cy="5076504"/>
            <a:chOff x="3787322" y="2086304"/>
            <a:chExt cx="2222096" cy="2359624"/>
          </a:xfrm>
        </p:grpSpPr>
        <p:sp>
          <p:nvSpPr>
            <p:cNvPr id="9" name="同侧圆角矩形 4"/>
            <p:cNvSpPr/>
            <p:nvPr/>
          </p:nvSpPr>
          <p:spPr>
            <a:xfrm>
              <a:off x="3791341" y="2376460"/>
              <a:ext cx="2218077" cy="2069468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8"/>
            <p:cNvSpPr/>
            <p:nvPr/>
          </p:nvSpPr>
          <p:spPr>
            <a:xfrm>
              <a:off x="3787322" y="2086304"/>
              <a:ext cx="2218077" cy="2542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9"/>
            <p:cNvSpPr/>
            <p:nvPr/>
          </p:nvSpPr>
          <p:spPr>
            <a:xfrm>
              <a:off x="4373360" y="2130550"/>
              <a:ext cx="1502154" cy="214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Self-tuning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0"/>
            <p:cNvSpPr/>
            <p:nvPr/>
          </p:nvSpPr>
          <p:spPr>
            <a:xfrm>
              <a:off x="3859214" y="2470380"/>
              <a:ext cx="2071080" cy="407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当查询计划中所涉及的表参数发生变化时，并自动触发进行重新优化查询计划</a:t>
              </a:r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8001773" y="1661758"/>
            <a:ext cx="4016056" cy="5032955"/>
            <a:chOff x="6140315" y="2057614"/>
            <a:chExt cx="2224182" cy="2652920"/>
          </a:xfrm>
        </p:grpSpPr>
        <p:sp>
          <p:nvSpPr>
            <p:cNvPr id="14" name="同侧圆角矩形 26"/>
            <p:cNvSpPr/>
            <p:nvPr/>
          </p:nvSpPr>
          <p:spPr>
            <a:xfrm>
              <a:off x="6146420" y="2398133"/>
              <a:ext cx="2218077" cy="231240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1"/>
            <p:cNvSpPr/>
            <p:nvPr/>
          </p:nvSpPr>
          <p:spPr>
            <a:xfrm>
              <a:off x="6140315" y="2057614"/>
              <a:ext cx="2218077" cy="28887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2"/>
            <p:cNvSpPr/>
            <p:nvPr/>
          </p:nvSpPr>
          <p:spPr>
            <a:xfrm>
              <a:off x="6677852" y="2130550"/>
              <a:ext cx="1106285" cy="2433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3"/>
            <p:cNvSpPr/>
            <p:nvPr/>
          </p:nvSpPr>
          <p:spPr>
            <a:xfrm>
              <a:off x="6243781" y="2508793"/>
              <a:ext cx="1873537" cy="324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1"/>
          <p:cNvGrpSpPr/>
          <p:nvPr/>
        </p:nvGrpSpPr>
        <p:grpSpPr>
          <a:xfrm>
            <a:off x="171586" y="1639986"/>
            <a:ext cx="3551327" cy="5076497"/>
            <a:chOff x="1434329" y="2086303"/>
            <a:chExt cx="2220010" cy="2624230"/>
          </a:xfrm>
        </p:grpSpPr>
        <p:sp>
          <p:nvSpPr>
            <p:cNvPr id="19" name="同侧圆角矩形 14"/>
            <p:cNvSpPr/>
            <p:nvPr/>
          </p:nvSpPr>
          <p:spPr>
            <a:xfrm>
              <a:off x="1436262" y="2408997"/>
              <a:ext cx="2218077" cy="2301536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5"/>
            <p:cNvSpPr/>
            <p:nvPr/>
          </p:nvSpPr>
          <p:spPr>
            <a:xfrm>
              <a:off x="1502964" y="2516684"/>
              <a:ext cx="1960838" cy="5886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其在每次执行时候获取执行代价为后续执行获取相应的参数，建立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predictable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模型。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16"/>
            <p:cNvSpPr/>
            <p:nvPr/>
          </p:nvSpPr>
          <p:spPr>
            <a:xfrm>
              <a:off x="1434329" y="2086303"/>
              <a:ext cx="2218077" cy="272048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/>
                <a:t>Predictable performance</a:t>
              </a:r>
              <a:endParaRPr lang="zh-CN" altLang="en-US" sz="2400" dirty="0"/>
            </a:p>
          </p:txBody>
        </p:sp>
        <p:sp>
          <p:nvSpPr>
            <p:cNvPr id="22" name="矩形 17"/>
            <p:cNvSpPr/>
            <p:nvPr/>
          </p:nvSpPr>
          <p:spPr>
            <a:xfrm>
              <a:off x="1993787" y="2142471"/>
              <a:ext cx="1132872" cy="238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191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2614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Query Engine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560" y="1012420"/>
            <a:ext cx="58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Query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Executor-Overview</a:t>
            </a:r>
            <a:endParaRPr lang="zh-CN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12321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组合 2"/>
          <p:cNvGrpSpPr/>
          <p:nvPr/>
        </p:nvGrpSpPr>
        <p:grpSpPr>
          <a:xfrm>
            <a:off x="3830865" y="1650871"/>
            <a:ext cx="3974191" cy="5076504"/>
            <a:chOff x="3787322" y="2086304"/>
            <a:chExt cx="2222096" cy="2359624"/>
          </a:xfrm>
        </p:grpSpPr>
        <p:sp>
          <p:nvSpPr>
            <p:cNvPr id="9" name="同侧圆角矩形 4"/>
            <p:cNvSpPr/>
            <p:nvPr/>
          </p:nvSpPr>
          <p:spPr>
            <a:xfrm>
              <a:off x="3791341" y="2376460"/>
              <a:ext cx="2218077" cy="2069468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8"/>
            <p:cNvSpPr/>
            <p:nvPr/>
          </p:nvSpPr>
          <p:spPr>
            <a:xfrm>
              <a:off x="3787322" y="2086304"/>
              <a:ext cx="2218077" cy="2542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9"/>
            <p:cNvSpPr/>
            <p:nvPr/>
          </p:nvSpPr>
          <p:spPr>
            <a:xfrm>
              <a:off x="4373360" y="2130550"/>
              <a:ext cx="1502154" cy="214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实现方式，特点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0"/>
            <p:cNvSpPr/>
            <p:nvPr/>
          </p:nvSpPr>
          <p:spPr>
            <a:xfrm>
              <a:off x="3859214" y="2470380"/>
              <a:ext cx="2071080" cy="7725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Iterator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Iterator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特点：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其可以作为另外一个</a:t>
              </a:r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iterator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的输入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8001773" y="1661758"/>
            <a:ext cx="4016056" cy="5032955"/>
            <a:chOff x="6140315" y="2057614"/>
            <a:chExt cx="2224182" cy="2652920"/>
          </a:xfrm>
        </p:grpSpPr>
        <p:sp>
          <p:nvSpPr>
            <p:cNvPr id="14" name="同侧圆角矩形 26"/>
            <p:cNvSpPr/>
            <p:nvPr/>
          </p:nvSpPr>
          <p:spPr>
            <a:xfrm>
              <a:off x="6146420" y="2398133"/>
              <a:ext cx="2218077" cy="231240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1"/>
            <p:cNvSpPr/>
            <p:nvPr/>
          </p:nvSpPr>
          <p:spPr>
            <a:xfrm>
              <a:off x="6140315" y="2057614"/>
              <a:ext cx="2218077" cy="28887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2"/>
            <p:cNvSpPr/>
            <p:nvPr/>
          </p:nvSpPr>
          <p:spPr>
            <a:xfrm>
              <a:off x="6677852" y="2130550"/>
              <a:ext cx="1106285" cy="2433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3"/>
            <p:cNvSpPr/>
            <p:nvPr/>
          </p:nvSpPr>
          <p:spPr>
            <a:xfrm>
              <a:off x="6243781" y="2508793"/>
              <a:ext cx="1873537" cy="324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1"/>
          <p:cNvGrpSpPr/>
          <p:nvPr/>
        </p:nvGrpSpPr>
        <p:grpSpPr>
          <a:xfrm>
            <a:off x="171586" y="1639986"/>
            <a:ext cx="3551327" cy="5076497"/>
            <a:chOff x="1434329" y="2086303"/>
            <a:chExt cx="2220010" cy="2624230"/>
          </a:xfrm>
        </p:grpSpPr>
        <p:sp>
          <p:nvSpPr>
            <p:cNvPr id="19" name="同侧圆角矩形 14"/>
            <p:cNvSpPr/>
            <p:nvPr/>
          </p:nvSpPr>
          <p:spPr>
            <a:xfrm>
              <a:off x="1436262" y="2408997"/>
              <a:ext cx="2218077" cy="2301536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5"/>
            <p:cNvSpPr/>
            <p:nvPr/>
          </p:nvSpPr>
          <p:spPr>
            <a:xfrm>
              <a:off x="1502964" y="2516684"/>
              <a:ext cx="1960838" cy="8591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在查询计划优化后，查询执行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器依据该查询计划，执行相应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的表数据访问，获取相关的数据。</a:t>
              </a:r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16"/>
            <p:cNvSpPr/>
            <p:nvPr/>
          </p:nvSpPr>
          <p:spPr>
            <a:xfrm>
              <a:off x="1434329" y="2086303"/>
              <a:ext cx="2218077" cy="272048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的</a:t>
              </a:r>
              <a:endPara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17"/>
            <p:cNvSpPr/>
            <p:nvPr/>
          </p:nvSpPr>
          <p:spPr>
            <a:xfrm>
              <a:off x="1993787" y="2142471"/>
              <a:ext cx="1132872" cy="238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矩形 9"/>
          <p:cNvSpPr/>
          <p:nvPr/>
        </p:nvSpPr>
        <p:spPr>
          <a:xfrm>
            <a:off x="8511566" y="1721041"/>
            <a:ext cx="268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涉及操作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10"/>
          <p:cNvSpPr/>
          <p:nvPr/>
        </p:nvSpPr>
        <p:spPr>
          <a:xfrm>
            <a:off x="8178876" y="2602279"/>
            <a:ext cx="370410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文件扫描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索引扫描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排序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循环嵌套</a:t>
            </a:r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join</a:t>
            </a: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Merge join</a:t>
            </a: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Hash join</a:t>
            </a: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去重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分组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7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1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2614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Query Engine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560" y="1012420"/>
            <a:ext cx="5865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Query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Executor-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Iterator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12321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组合 2"/>
          <p:cNvGrpSpPr/>
          <p:nvPr/>
        </p:nvGrpSpPr>
        <p:grpSpPr>
          <a:xfrm>
            <a:off x="3830865" y="1650871"/>
            <a:ext cx="3974191" cy="5076504"/>
            <a:chOff x="3787322" y="2086304"/>
            <a:chExt cx="2222096" cy="2359624"/>
          </a:xfrm>
        </p:grpSpPr>
        <p:sp>
          <p:nvSpPr>
            <p:cNvPr id="9" name="同侧圆角矩形 4"/>
            <p:cNvSpPr/>
            <p:nvPr/>
          </p:nvSpPr>
          <p:spPr>
            <a:xfrm>
              <a:off x="3791341" y="2376460"/>
              <a:ext cx="2218077" cy="2069468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8"/>
            <p:cNvSpPr/>
            <p:nvPr/>
          </p:nvSpPr>
          <p:spPr>
            <a:xfrm>
              <a:off x="3787322" y="2086304"/>
              <a:ext cx="2218077" cy="2542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9"/>
            <p:cNvSpPr/>
            <p:nvPr/>
          </p:nvSpPr>
          <p:spPr>
            <a:xfrm>
              <a:off x="4373360" y="2130550"/>
              <a:ext cx="1502154" cy="214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特点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0"/>
            <p:cNvSpPr/>
            <p:nvPr/>
          </p:nvSpPr>
          <p:spPr>
            <a:xfrm>
              <a:off x="3859214" y="2470380"/>
              <a:ext cx="2071080" cy="7725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Iterator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Iterator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特点：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其可以作为另外一个</a:t>
              </a:r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iterator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的输入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8001773" y="1661758"/>
            <a:ext cx="4016056" cy="5032955"/>
            <a:chOff x="6140315" y="2057614"/>
            <a:chExt cx="2224182" cy="2652920"/>
          </a:xfrm>
        </p:grpSpPr>
        <p:sp>
          <p:nvSpPr>
            <p:cNvPr id="14" name="同侧圆角矩形 26"/>
            <p:cNvSpPr/>
            <p:nvPr/>
          </p:nvSpPr>
          <p:spPr>
            <a:xfrm>
              <a:off x="6146420" y="2398133"/>
              <a:ext cx="2218077" cy="2312401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1"/>
            <p:cNvSpPr/>
            <p:nvPr/>
          </p:nvSpPr>
          <p:spPr>
            <a:xfrm>
              <a:off x="6140315" y="2057614"/>
              <a:ext cx="2218077" cy="28887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2"/>
            <p:cNvSpPr/>
            <p:nvPr/>
          </p:nvSpPr>
          <p:spPr>
            <a:xfrm>
              <a:off x="6677852" y="2130550"/>
              <a:ext cx="1106285" cy="2433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3"/>
            <p:cNvSpPr/>
            <p:nvPr/>
          </p:nvSpPr>
          <p:spPr>
            <a:xfrm>
              <a:off x="6243781" y="2508793"/>
              <a:ext cx="1873537" cy="324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1"/>
          <p:cNvGrpSpPr/>
          <p:nvPr/>
        </p:nvGrpSpPr>
        <p:grpSpPr>
          <a:xfrm>
            <a:off x="171586" y="1639986"/>
            <a:ext cx="3551327" cy="5076497"/>
            <a:chOff x="1434329" y="2086303"/>
            <a:chExt cx="2220010" cy="2624230"/>
          </a:xfrm>
        </p:grpSpPr>
        <p:sp>
          <p:nvSpPr>
            <p:cNvPr id="19" name="同侧圆角矩形 14"/>
            <p:cNvSpPr/>
            <p:nvPr/>
          </p:nvSpPr>
          <p:spPr>
            <a:xfrm>
              <a:off x="1436262" y="2408997"/>
              <a:ext cx="2218077" cy="2301536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5"/>
            <p:cNvSpPr/>
            <p:nvPr/>
          </p:nvSpPr>
          <p:spPr>
            <a:xfrm>
              <a:off x="1502964" y="2516684"/>
              <a:ext cx="1960838" cy="9943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Class </a:t>
              </a:r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iterator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{</a:t>
              </a: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Void init ()</a:t>
              </a:r>
            </a:p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Tuple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 next();</a:t>
              </a: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Void </a:t>
              </a:r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hasNext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();</a:t>
              </a: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Void close ();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};</a:t>
              </a:r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16"/>
            <p:cNvSpPr/>
            <p:nvPr/>
          </p:nvSpPr>
          <p:spPr>
            <a:xfrm>
              <a:off x="1434329" y="2086303"/>
              <a:ext cx="2218077" cy="272048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实现</a:t>
              </a:r>
              <a:endPara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17"/>
            <p:cNvSpPr/>
            <p:nvPr/>
          </p:nvSpPr>
          <p:spPr>
            <a:xfrm>
              <a:off x="1993787" y="2142471"/>
              <a:ext cx="1132872" cy="238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矩形 9"/>
          <p:cNvSpPr/>
          <p:nvPr/>
        </p:nvSpPr>
        <p:spPr>
          <a:xfrm>
            <a:off x="8511566" y="1721041"/>
            <a:ext cx="268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涉及操作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10"/>
          <p:cNvSpPr/>
          <p:nvPr/>
        </p:nvSpPr>
        <p:spPr>
          <a:xfrm>
            <a:off x="8178876" y="2602279"/>
            <a:ext cx="370410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文件扫描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索引扫描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排序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循环嵌套</a:t>
            </a:r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join</a:t>
            </a: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Merge join</a:t>
            </a: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Hash join</a:t>
            </a: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去重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分组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7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1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793" y="1937558"/>
            <a:ext cx="7227228" cy="482288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948463" y="3720244"/>
            <a:ext cx="1127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0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en-US" altLang="zh-CN" dirty="0" err="1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Lihao</a:t>
            </a:r>
            <a:endParaRPr lang="zh-CN" altLang="en-US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1075988" y="6381750"/>
            <a:ext cx="1116012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Page2</a:t>
            </a:r>
            <a:endParaRPr lang="en-US" altLang="zh-CN" dirty="0"/>
          </a:p>
        </p:txBody>
      </p:sp>
      <p:sp>
        <p:nvSpPr>
          <p:cNvPr id="11" name="矩形 10"/>
          <p:cNvSpPr/>
          <p:nvPr/>
        </p:nvSpPr>
        <p:spPr>
          <a:xfrm>
            <a:off x="349883" y="265472"/>
            <a:ext cx="2614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01776" y="1937558"/>
            <a:ext cx="38576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Database Architecture 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9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2614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12321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组合 19"/>
          <p:cNvGrpSpPr/>
          <p:nvPr/>
        </p:nvGrpSpPr>
        <p:grpSpPr>
          <a:xfrm>
            <a:off x="4275468" y="2521733"/>
            <a:ext cx="2223169" cy="2788676"/>
            <a:chOff x="8488216" y="2086304"/>
            <a:chExt cx="2223169" cy="2788676"/>
          </a:xfrm>
        </p:grpSpPr>
        <p:sp>
          <p:nvSpPr>
            <p:cNvPr id="24" name="矩形 20"/>
            <p:cNvSpPr/>
            <p:nvPr/>
          </p:nvSpPr>
          <p:spPr>
            <a:xfrm>
              <a:off x="8493308" y="2086304"/>
              <a:ext cx="2218077" cy="53094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18"/>
            <p:cNvGrpSpPr/>
            <p:nvPr/>
          </p:nvGrpSpPr>
          <p:grpSpPr>
            <a:xfrm>
              <a:off x="8488216" y="2120942"/>
              <a:ext cx="2218077" cy="2754038"/>
              <a:chOff x="8488216" y="2120942"/>
              <a:chExt cx="2218077" cy="2754038"/>
            </a:xfrm>
          </p:grpSpPr>
          <p:sp>
            <p:nvSpPr>
              <p:cNvPr id="26" name="同侧圆角矩形 24"/>
              <p:cNvSpPr/>
              <p:nvPr/>
            </p:nvSpPr>
            <p:spPr>
              <a:xfrm>
                <a:off x="8488216" y="2731107"/>
                <a:ext cx="2218077" cy="197942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C000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21"/>
              <p:cNvSpPr/>
              <p:nvPr/>
            </p:nvSpPr>
            <p:spPr>
              <a:xfrm>
                <a:off x="8730346" y="2120942"/>
                <a:ext cx="195942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4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Database</a:t>
                </a:r>
                <a:endPara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矩形 22"/>
              <p:cNvSpPr/>
              <p:nvPr/>
            </p:nvSpPr>
            <p:spPr>
              <a:xfrm>
                <a:off x="8892733" y="3305320"/>
                <a:ext cx="1503567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48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未完待续</a:t>
                </a:r>
                <a:endParaRPr lang="zh-CN" altLang="en-US" sz="4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矩形 25"/>
              <p:cNvSpPr/>
              <p:nvPr/>
            </p:nvSpPr>
            <p:spPr>
              <a:xfrm>
                <a:off x="9038457" y="3035062"/>
                <a:ext cx="115171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体验未来的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3191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013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51147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Overview of Database Architecture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294967295"/>
          </p:nvPr>
        </p:nvSpPr>
        <p:spPr>
          <a:xfrm>
            <a:off x="11075988" y="6381750"/>
            <a:ext cx="1116012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Page3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2510627" y="5296911"/>
            <a:ext cx="5490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12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Vrinda" panose="020B0502040204020203" pitchFamily="34" charset="0"/>
              </a:rPr>
              <a:t>数据库大讲堂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Vrinda" panose="020B0502040204020203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971801" y="1653472"/>
            <a:ext cx="3004457" cy="3168218"/>
            <a:chOff x="3556181" y="2086304"/>
            <a:chExt cx="2488587" cy="2624230"/>
          </a:xfrm>
        </p:grpSpPr>
        <p:sp>
          <p:nvSpPr>
            <p:cNvPr id="8" name="同侧圆角矩形 7"/>
            <p:cNvSpPr/>
            <p:nvPr/>
          </p:nvSpPr>
          <p:spPr>
            <a:xfrm>
              <a:off x="3565198" y="2731107"/>
              <a:ext cx="2440200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3561905" y="2086304"/>
              <a:ext cx="2428762" cy="53094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556181" y="2130550"/>
              <a:ext cx="2488587" cy="4333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Com Framework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682413" y="2916792"/>
              <a:ext cx="1683868" cy="12083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72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通信模型</a:t>
              </a:r>
              <a:endParaRPr lang="en-US" altLang="zh-CN" sz="272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72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en-US" sz="172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基于线程</a:t>
              </a:r>
              <a:endParaRPr lang="en-US" altLang="zh-CN" sz="172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72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</a:t>
              </a:r>
              <a:endParaRPr lang="en-US" altLang="zh-CN" sz="172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2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</a:t>
              </a:r>
              <a:r>
                <a:rPr lang="zh-CN" altLang="en-US" sz="172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基于进程</a:t>
              </a:r>
              <a:endParaRPr lang="zh-CN" altLang="en-US" sz="172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150712" y="1675243"/>
            <a:ext cx="2710247" cy="3168218"/>
            <a:chOff x="6140313" y="2086304"/>
            <a:chExt cx="2244894" cy="2624230"/>
          </a:xfrm>
        </p:grpSpPr>
        <p:sp>
          <p:nvSpPr>
            <p:cNvPr id="13" name="同侧圆角矩形 12"/>
            <p:cNvSpPr/>
            <p:nvPr/>
          </p:nvSpPr>
          <p:spPr>
            <a:xfrm>
              <a:off x="6140313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140315" y="2086304"/>
              <a:ext cx="2218077" cy="5309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6194168" y="2130550"/>
              <a:ext cx="2191039" cy="4333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Query Engine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273564" y="2916792"/>
              <a:ext cx="1203758" cy="484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包括</a:t>
              </a:r>
              <a:r>
                <a:rPr lang="zh-CN" altLang="en-US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85057" y="1723826"/>
            <a:ext cx="2695382" cy="3163177"/>
            <a:chOff x="1416268" y="2086304"/>
            <a:chExt cx="2236138" cy="2624229"/>
          </a:xfrm>
        </p:grpSpPr>
        <p:sp>
          <p:nvSpPr>
            <p:cNvPr id="18" name="矩形 17"/>
            <p:cNvSpPr/>
            <p:nvPr/>
          </p:nvSpPr>
          <p:spPr>
            <a:xfrm>
              <a:off x="1434329" y="2086304"/>
              <a:ext cx="2218077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491822" y="2142471"/>
              <a:ext cx="1941662" cy="4340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Overview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同侧圆角矩形 19"/>
            <p:cNvSpPr/>
            <p:nvPr/>
          </p:nvSpPr>
          <p:spPr>
            <a:xfrm>
              <a:off x="1416268" y="2731107"/>
              <a:ext cx="2218077" cy="1979426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6BCB1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645350" y="3239048"/>
              <a:ext cx="1638151" cy="842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998523" y="3067163"/>
              <a:ext cx="1136358" cy="306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6"/>
          <p:cNvGrpSpPr/>
          <p:nvPr/>
        </p:nvGrpSpPr>
        <p:grpSpPr>
          <a:xfrm>
            <a:off x="9024257" y="1664358"/>
            <a:ext cx="3004457" cy="3168218"/>
            <a:chOff x="3556181" y="2086304"/>
            <a:chExt cx="2488587" cy="2624230"/>
          </a:xfrm>
        </p:grpSpPr>
        <p:sp>
          <p:nvSpPr>
            <p:cNvPr id="29" name="同侧圆角矩形 7"/>
            <p:cNvSpPr/>
            <p:nvPr/>
          </p:nvSpPr>
          <p:spPr>
            <a:xfrm>
              <a:off x="3565198" y="2731107"/>
              <a:ext cx="2440200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8"/>
            <p:cNvSpPr/>
            <p:nvPr/>
          </p:nvSpPr>
          <p:spPr>
            <a:xfrm>
              <a:off x="3561905" y="2086304"/>
              <a:ext cx="2428762" cy="53094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9"/>
            <p:cNvSpPr/>
            <p:nvPr/>
          </p:nvSpPr>
          <p:spPr>
            <a:xfrm>
              <a:off x="3556181" y="2130550"/>
              <a:ext cx="2488587" cy="4333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Storage Engine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10"/>
            <p:cNvSpPr/>
            <p:nvPr/>
          </p:nvSpPr>
          <p:spPr>
            <a:xfrm>
              <a:off x="4507965" y="3489987"/>
              <a:ext cx="858316" cy="484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9" name="矩形 10"/>
          <p:cNvSpPr/>
          <p:nvPr/>
        </p:nvSpPr>
        <p:spPr>
          <a:xfrm>
            <a:off x="500743" y="2721430"/>
            <a:ext cx="2032924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72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模块划分</a:t>
            </a:r>
            <a:endParaRPr lang="zh-CN" altLang="en-US" sz="272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15343" y="4256707"/>
            <a:ext cx="2906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FounderXML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使用模型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95887" y="3331421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如何理解一个查询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17657" y="384304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该语句是否高效</a:t>
            </a:r>
            <a:endParaRPr lang="zh-CN" altLang="en-US" dirty="0"/>
          </a:p>
        </p:txBody>
      </p:sp>
      <p:sp>
        <p:nvSpPr>
          <p:cNvPr id="44" name="Rectangle 43"/>
          <p:cNvSpPr/>
          <p:nvPr/>
        </p:nvSpPr>
        <p:spPr>
          <a:xfrm>
            <a:off x="6674109" y="428937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该语句是否具有权限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8115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46575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Database Architecture overview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724" y="1032783"/>
            <a:ext cx="74771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5116286" y="629194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一个典型的数据库结构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112829" y="2122714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本例是以</a:t>
            </a:r>
            <a:endParaRPr lang="en-US" altLang="zh-CN" dirty="0" smtClean="0"/>
          </a:p>
          <a:p>
            <a:r>
              <a:rPr lang="zh-CN" altLang="en-US" dirty="0" smtClean="0"/>
              <a:t>关系数据库</a:t>
            </a:r>
            <a:endParaRPr lang="en-US" altLang="zh-CN" dirty="0" smtClean="0"/>
          </a:p>
          <a:p>
            <a:r>
              <a:rPr lang="zh-CN" altLang="en-US" dirty="0" smtClean="0"/>
              <a:t>为基础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949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37213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Communication Framework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1257" y="1175657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我们是如何使用数据库所提供的服务？</a:t>
            </a:r>
            <a:endParaRPr lang="zh-CN" altLang="en-US" dirty="0"/>
          </a:p>
        </p:txBody>
      </p:sp>
      <p:grpSp>
        <p:nvGrpSpPr>
          <p:cNvPr id="41" name="组合 5"/>
          <p:cNvGrpSpPr/>
          <p:nvPr/>
        </p:nvGrpSpPr>
        <p:grpSpPr>
          <a:xfrm>
            <a:off x="85188" y="2005199"/>
            <a:ext cx="3822781" cy="3964727"/>
            <a:chOff x="1434329" y="2086304"/>
            <a:chExt cx="2218077" cy="2624230"/>
          </a:xfrm>
        </p:grpSpPr>
        <p:sp>
          <p:nvSpPr>
            <p:cNvPr id="42" name="矩形 6"/>
            <p:cNvSpPr/>
            <p:nvPr/>
          </p:nvSpPr>
          <p:spPr>
            <a:xfrm>
              <a:off x="1434329" y="2086304"/>
              <a:ext cx="2218077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7"/>
            <p:cNvSpPr/>
            <p:nvPr/>
          </p:nvSpPr>
          <p:spPr>
            <a:xfrm>
              <a:off x="1664852" y="2142471"/>
              <a:ext cx="1851963" cy="264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用户角度 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(Database API)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同侧圆角矩形 8"/>
            <p:cNvSpPr/>
            <p:nvPr/>
          </p:nvSpPr>
          <p:spPr>
            <a:xfrm>
              <a:off x="1434329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9"/>
            <p:cNvSpPr/>
            <p:nvPr/>
          </p:nvSpPr>
          <p:spPr>
            <a:xfrm>
              <a:off x="1701186" y="2928218"/>
              <a:ext cx="956525" cy="12834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ODBC</a:t>
              </a:r>
            </a:p>
            <a:p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JDBC</a:t>
              </a:r>
            </a:p>
            <a:p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4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Xqc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en-US" altLang="zh-CN" sz="24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Xqj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组合 5"/>
          <p:cNvGrpSpPr/>
          <p:nvPr/>
        </p:nvGrpSpPr>
        <p:grpSpPr>
          <a:xfrm>
            <a:off x="3938710" y="2005200"/>
            <a:ext cx="4312638" cy="3964727"/>
            <a:chOff x="1434329" y="2086304"/>
            <a:chExt cx="2218077" cy="2624230"/>
          </a:xfrm>
        </p:grpSpPr>
        <p:sp>
          <p:nvSpPr>
            <p:cNvPr id="47" name="矩形 6"/>
            <p:cNvSpPr/>
            <p:nvPr/>
          </p:nvSpPr>
          <p:spPr>
            <a:xfrm>
              <a:off x="1434329" y="2086304"/>
              <a:ext cx="2218077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7"/>
            <p:cNvSpPr/>
            <p:nvPr/>
          </p:nvSpPr>
          <p:spPr>
            <a:xfrm>
              <a:off x="1664852" y="2142471"/>
              <a:ext cx="1851963" cy="264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内核开发角度 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(Database Dev)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同侧圆角矩形 8"/>
            <p:cNvSpPr/>
            <p:nvPr/>
          </p:nvSpPr>
          <p:spPr>
            <a:xfrm>
              <a:off x="1434329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9"/>
            <p:cNvSpPr/>
            <p:nvPr/>
          </p:nvSpPr>
          <p:spPr>
            <a:xfrm>
              <a:off x="1491291" y="2841375"/>
              <a:ext cx="2099529" cy="550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什么样的接口才能成为一个优秀的数据库接口？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6" name="矩形 9"/>
          <p:cNvSpPr/>
          <p:nvPr/>
        </p:nvSpPr>
        <p:spPr>
          <a:xfrm>
            <a:off x="4125660" y="4321657"/>
            <a:ext cx="4082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如何设计数据库接口？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9"/>
          <p:cNvSpPr/>
          <p:nvPr/>
        </p:nvSpPr>
        <p:spPr>
          <a:xfrm>
            <a:off x="4147432" y="4974817"/>
            <a:ext cx="4082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FounderXML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DB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接口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8" name="组合 5"/>
          <p:cNvGrpSpPr/>
          <p:nvPr/>
        </p:nvGrpSpPr>
        <p:grpSpPr>
          <a:xfrm>
            <a:off x="8293017" y="2005197"/>
            <a:ext cx="3822781" cy="3964727"/>
            <a:chOff x="1434329" y="2086304"/>
            <a:chExt cx="2218077" cy="2624230"/>
          </a:xfrm>
        </p:grpSpPr>
        <p:sp>
          <p:nvSpPr>
            <p:cNvPr id="59" name="矩形 6"/>
            <p:cNvSpPr/>
            <p:nvPr/>
          </p:nvSpPr>
          <p:spPr>
            <a:xfrm>
              <a:off x="1434329" y="2086304"/>
              <a:ext cx="2218077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7"/>
            <p:cNvSpPr/>
            <p:nvPr/>
          </p:nvSpPr>
          <p:spPr>
            <a:xfrm>
              <a:off x="1664852" y="2142471"/>
              <a:ext cx="1851963" cy="264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应用程序角度 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(App)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同侧圆角矩形 8"/>
            <p:cNvSpPr/>
            <p:nvPr/>
          </p:nvSpPr>
          <p:spPr>
            <a:xfrm>
              <a:off x="1434329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9"/>
            <p:cNvSpPr/>
            <p:nvPr/>
          </p:nvSpPr>
          <p:spPr>
            <a:xfrm>
              <a:off x="1701186" y="2928218"/>
              <a:ext cx="956525" cy="10389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 tiers</a:t>
              </a:r>
            </a:p>
            <a:p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 tiers</a:t>
              </a:r>
            </a:p>
            <a:p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3233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39499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Communication Framework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42398" y="1983425"/>
            <a:ext cx="3496202" cy="3502973"/>
            <a:chOff x="1434329" y="2086304"/>
            <a:chExt cx="2218077" cy="2624230"/>
          </a:xfrm>
        </p:grpSpPr>
        <p:sp>
          <p:nvSpPr>
            <p:cNvPr id="7" name="矩形 6"/>
            <p:cNvSpPr/>
            <p:nvPr/>
          </p:nvSpPr>
          <p:spPr>
            <a:xfrm>
              <a:off x="1434329" y="2086304"/>
              <a:ext cx="2218077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848757" y="2199556"/>
              <a:ext cx="1458340" cy="2997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优秀接口评价标准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同侧圆角矩形 8"/>
            <p:cNvSpPr/>
            <p:nvPr/>
          </p:nvSpPr>
          <p:spPr>
            <a:xfrm>
              <a:off x="1434329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574766" y="2893798"/>
              <a:ext cx="956525" cy="345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简洁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419598" y="2002971"/>
            <a:ext cx="3320143" cy="3483429"/>
            <a:chOff x="3787322" y="2086304"/>
            <a:chExt cx="2218077" cy="2624230"/>
          </a:xfrm>
        </p:grpSpPr>
        <p:sp>
          <p:nvSpPr>
            <p:cNvPr id="17" name="同侧圆角矩形 16"/>
            <p:cNvSpPr/>
            <p:nvPr/>
          </p:nvSpPr>
          <p:spPr>
            <a:xfrm>
              <a:off x="3787322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3787322" y="2086304"/>
              <a:ext cx="2218077" cy="53094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373360" y="2130550"/>
              <a:ext cx="1113040" cy="3014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如何设计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816413" y="2874684"/>
              <a:ext cx="2174442" cy="3477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不要挑战用户习惯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166171" y="1981200"/>
            <a:ext cx="3198514" cy="3537857"/>
            <a:chOff x="6140313" y="2086304"/>
            <a:chExt cx="2218078" cy="2624230"/>
          </a:xfrm>
        </p:grpSpPr>
        <p:sp>
          <p:nvSpPr>
            <p:cNvPr id="22" name="同侧圆角矩形 21"/>
            <p:cNvSpPr/>
            <p:nvPr/>
          </p:nvSpPr>
          <p:spPr>
            <a:xfrm>
              <a:off x="6140313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6140314" y="2086304"/>
              <a:ext cx="2218077" cy="5309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6511774" y="2227444"/>
              <a:ext cx="1582404" cy="296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FounderXMLDB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6297529" y="2867129"/>
              <a:ext cx="1630569" cy="17807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实例介绍</a:t>
              </a:r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Xqitem.h</a:t>
              </a:r>
            </a:p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Xqsequence.h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XqitemType.h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Xqdatasource.h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Xqexpression.h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31371" y="1295400"/>
            <a:ext cx="5876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从内核开发人员的角度</a:t>
            </a:r>
            <a:r>
              <a:rPr lang="en-US" altLang="zh-CN" dirty="0" smtClean="0"/>
              <a:t>(From perspective of DB kernel Dev.)</a:t>
            </a:r>
            <a:endParaRPr lang="zh-CN" altLang="en-US" dirty="0"/>
          </a:p>
        </p:txBody>
      </p:sp>
      <p:sp>
        <p:nvSpPr>
          <p:cNvPr id="36" name="矩形 9"/>
          <p:cNvSpPr/>
          <p:nvPr/>
        </p:nvSpPr>
        <p:spPr>
          <a:xfrm>
            <a:off x="763758" y="3725343"/>
            <a:ext cx="1507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方便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9"/>
          <p:cNvSpPr/>
          <p:nvPr/>
        </p:nvSpPr>
        <p:spPr>
          <a:xfrm>
            <a:off x="785529" y="4530886"/>
            <a:ext cx="1507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9"/>
          <p:cNvSpPr/>
          <p:nvPr/>
        </p:nvSpPr>
        <p:spPr>
          <a:xfrm>
            <a:off x="763759" y="3061314"/>
            <a:ext cx="1507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19"/>
          <p:cNvSpPr/>
          <p:nvPr/>
        </p:nvSpPr>
        <p:spPr>
          <a:xfrm>
            <a:off x="4474027" y="3724390"/>
            <a:ext cx="3254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对外不要暴露实现细节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19"/>
          <p:cNvSpPr/>
          <p:nvPr/>
        </p:nvSpPr>
        <p:spPr>
          <a:xfrm>
            <a:off x="4528455" y="4519081"/>
            <a:ext cx="3254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DataSource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Abstract Class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9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37322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Communication Framework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016829" y="1883230"/>
            <a:ext cx="3799114" cy="3984170"/>
            <a:chOff x="3787321" y="2086304"/>
            <a:chExt cx="2218078" cy="2624230"/>
          </a:xfrm>
        </p:grpSpPr>
        <p:sp>
          <p:nvSpPr>
            <p:cNvPr id="34" name="同侧圆角矩形 33"/>
            <p:cNvSpPr/>
            <p:nvPr/>
          </p:nvSpPr>
          <p:spPr>
            <a:xfrm>
              <a:off x="3787321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3787322" y="2086304"/>
              <a:ext cx="2218077" cy="53094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373359" y="2130550"/>
              <a:ext cx="131986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Thread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8044545" y="1890359"/>
            <a:ext cx="3690254" cy="3998811"/>
            <a:chOff x="6140314" y="2086304"/>
            <a:chExt cx="2218078" cy="2624230"/>
          </a:xfrm>
        </p:grpSpPr>
        <p:sp>
          <p:nvSpPr>
            <p:cNvPr id="35" name="同侧圆角矩形 34"/>
            <p:cNvSpPr/>
            <p:nvPr/>
          </p:nvSpPr>
          <p:spPr>
            <a:xfrm>
              <a:off x="6140314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140315" y="2086304"/>
              <a:ext cx="2218077" cy="5309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6166028" y="2130550"/>
              <a:ext cx="2153098" cy="3463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Light weight process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297345" y="3196054"/>
              <a:ext cx="1891426" cy="787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Linux based</a:t>
              </a:r>
            </a:p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On </a:t>
              </a:r>
            </a:p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specific platform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58669" y="1890355"/>
            <a:ext cx="3583987" cy="3966159"/>
            <a:chOff x="1434328" y="2086304"/>
            <a:chExt cx="2680471" cy="2624230"/>
          </a:xfrm>
        </p:grpSpPr>
        <p:sp>
          <p:nvSpPr>
            <p:cNvPr id="11" name="矩形 10"/>
            <p:cNvSpPr/>
            <p:nvPr/>
          </p:nvSpPr>
          <p:spPr>
            <a:xfrm>
              <a:off x="1434328" y="2086304"/>
              <a:ext cx="2533924" cy="530942"/>
            </a:xfrm>
            <a:prstGeom prst="rect">
              <a:avLst/>
            </a:prstGeom>
            <a:solidFill>
              <a:srgbClr val="6BCB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993786" y="2142471"/>
              <a:ext cx="212101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Process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同侧圆角矩形 9"/>
            <p:cNvSpPr/>
            <p:nvPr/>
          </p:nvSpPr>
          <p:spPr>
            <a:xfrm>
              <a:off x="1434329" y="2731107"/>
              <a:ext cx="2566490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6BCB1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543590" y="2863557"/>
              <a:ext cx="2359532" cy="1751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优点：</a:t>
              </a:r>
              <a:endParaRPr lang="en-US" altLang="zh-CN" sz="2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易于管理（创建大量</a:t>
              </a:r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编程实现容易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概念清晰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PRC</a:t>
              </a:r>
            </a:p>
            <a:p>
              <a:r>
                <a:rPr lang="en-US" altLang="zh-CN" sz="2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2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缺点：</a:t>
              </a:r>
              <a:endParaRPr lang="en-US" altLang="zh-CN" sz="2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切换开销大</a:t>
              </a:r>
              <a:endPara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zh-CN" altLang="en-US" sz="17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消耗系统资源大</a:t>
              </a:r>
              <a:endParaRPr lang="zh-CN" altLang="en-US" sz="1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矩形 27"/>
          <p:cNvSpPr/>
          <p:nvPr/>
        </p:nvSpPr>
        <p:spPr>
          <a:xfrm>
            <a:off x="4116790" y="2999751"/>
            <a:ext cx="315486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优点：</a:t>
            </a:r>
            <a:endParaRPr lang="en-US" altLang="zh-CN" sz="2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管理易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切换开销小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线程间通信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2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缺点：</a:t>
            </a:r>
            <a:endParaRPr lang="en-US" altLang="zh-CN" sz="2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编程复杂</a:t>
            </a:r>
            <a:endParaRPr lang="en-US" altLang="zh-CN" sz="17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7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临界区保护</a:t>
            </a:r>
            <a:endParaRPr lang="zh-CN" altLang="en-US" sz="17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09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44398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Communication Framework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560" y="1012420"/>
            <a:ext cx="4784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不同模型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-DBMS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093720"/>
            <a:ext cx="144016" cy="144016"/>
          </a:xfrm>
          <a:prstGeom prst="ellipse">
            <a:avLst/>
          </a:prstGeom>
          <a:solidFill>
            <a:srgbClr val="6BCB13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8" name="组合 40"/>
          <p:cNvGrpSpPr/>
          <p:nvPr/>
        </p:nvGrpSpPr>
        <p:grpSpPr>
          <a:xfrm>
            <a:off x="936172" y="2013858"/>
            <a:ext cx="3799114" cy="3984170"/>
            <a:chOff x="3787321" y="2086304"/>
            <a:chExt cx="2218078" cy="2624230"/>
          </a:xfrm>
        </p:grpSpPr>
        <p:sp>
          <p:nvSpPr>
            <p:cNvPr id="9" name="同侧圆角矩形 33"/>
            <p:cNvSpPr/>
            <p:nvPr/>
          </p:nvSpPr>
          <p:spPr>
            <a:xfrm>
              <a:off x="3787321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 smtClean="0"/>
            </a:p>
          </p:txBody>
        </p:sp>
        <p:sp>
          <p:nvSpPr>
            <p:cNvPr id="10" name="矩形 19"/>
            <p:cNvSpPr/>
            <p:nvPr/>
          </p:nvSpPr>
          <p:spPr>
            <a:xfrm>
              <a:off x="3787322" y="2086304"/>
              <a:ext cx="2218077" cy="53094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5"/>
            <p:cNvSpPr/>
            <p:nvPr/>
          </p:nvSpPr>
          <p:spPr>
            <a:xfrm>
              <a:off x="3869943" y="2130550"/>
              <a:ext cx="2116390" cy="304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Process Based Model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41"/>
          <p:cNvGrpSpPr/>
          <p:nvPr/>
        </p:nvGrpSpPr>
        <p:grpSpPr>
          <a:xfrm>
            <a:off x="7489374" y="1901244"/>
            <a:ext cx="3690254" cy="4172985"/>
            <a:chOff x="6140314" y="2086304"/>
            <a:chExt cx="2218078" cy="2624230"/>
          </a:xfrm>
        </p:grpSpPr>
        <p:sp>
          <p:nvSpPr>
            <p:cNvPr id="13" name="同侧圆角矩形 34"/>
            <p:cNvSpPr/>
            <p:nvPr/>
          </p:nvSpPr>
          <p:spPr>
            <a:xfrm>
              <a:off x="6140314" y="2731107"/>
              <a:ext cx="2218077" cy="197942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140315" y="2086304"/>
              <a:ext cx="2218077" cy="5309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6"/>
            <p:cNvSpPr/>
            <p:nvPr/>
          </p:nvSpPr>
          <p:spPr>
            <a:xfrm>
              <a:off x="6166028" y="2130550"/>
              <a:ext cx="2153098" cy="290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Thread Based Model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29"/>
            <p:cNvSpPr/>
            <p:nvPr/>
          </p:nvSpPr>
          <p:spPr>
            <a:xfrm>
              <a:off x="6297345" y="3196054"/>
              <a:ext cx="1891426" cy="787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Mysql</a:t>
              </a:r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SQL Server</a:t>
              </a:r>
            </a:p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DB2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矩形 29"/>
          <p:cNvSpPr/>
          <p:nvPr/>
        </p:nvSpPr>
        <p:spPr>
          <a:xfrm>
            <a:off x="1023258" y="3712028"/>
            <a:ext cx="31467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DB2</a:t>
            </a: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PostgreSQL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Oracle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5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883" y="265472"/>
            <a:ext cx="40261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 Communication Framework</a:t>
            </a:r>
            <a:endParaRPr lang="zh-CN" altLang="en-US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560" y="1012420"/>
            <a:ext cx="4784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Process based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95536" y="1093720"/>
            <a:ext cx="144016" cy="14401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395536" y="1525768"/>
            <a:ext cx="11504543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3971" y="1019726"/>
            <a:ext cx="7364186" cy="553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566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1149</Words>
  <Application>Microsoft Office PowerPoint</Application>
  <PresentationFormat>自定义</PresentationFormat>
  <Paragraphs>282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24" baseType="lpstr">
      <vt:lpstr>Office 主题</vt:lpstr>
      <vt:lpstr>自定义设计方案</vt:lpstr>
      <vt:lpstr>1_自定义设计方案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laizi</cp:lastModifiedBy>
  <cp:revision>733</cp:revision>
  <dcterms:created xsi:type="dcterms:W3CDTF">2013-05-06T01:24:39Z</dcterms:created>
  <dcterms:modified xsi:type="dcterms:W3CDTF">2013-11-27T14:24:51Z</dcterms:modified>
</cp:coreProperties>
</file>